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66" r:id="rId2"/>
    <p:sldId id="258" r:id="rId3"/>
    <p:sldId id="259" r:id="rId4"/>
    <p:sldId id="269" r:id="rId5"/>
    <p:sldId id="260" r:id="rId6"/>
    <p:sldId id="261" r:id="rId7"/>
    <p:sldId id="268" r:id="rId8"/>
    <p:sldId id="272" r:id="rId9"/>
    <p:sldId id="270" r:id="rId10"/>
    <p:sldId id="274" r:id="rId11"/>
    <p:sldId id="273" r:id="rId12"/>
    <p:sldId id="271" r:id="rId13"/>
    <p:sldId id="267" r:id="rId14"/>
    <p:sldId id="276" r:id="rId15"/>
    <p:sldId id="278" r:id="rId16"/>
    <p:sldId id="275" r:id="rId17"/>
    <p:sldId id="279" r:id="rId18"/>
    <p:sldId id="280" r:id="rId19"/>
    <p:sldId id="282" r:id="rId20"/>
    <p:sldId id="283" r:id="rId21"/>
    <p:sldId id="284" r:id="rId22"/>
    <p:sldId id="277" r:id="rId23"/>
    <p:sldId id="287" r:id="rId24"/>
    <p:sldId id="285" r:id="rId25"/>
    <p:sldId id="286" r:id="rId26"/>
    <p:sldId id="288" r:id="rId27"/>
    <p:sldId id="289" r:id="rId28"/>
    <p:sldId id="262" r:id="rId29"/>
    <p:sldId id="263" r:id="rId30"/>
    <p:sldId id="265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116" autoAdjust="0"/>
    <p:restoredTop sz="96327"/>
  </p:normalViewPr>
  <p:slideViewPr>
    <p:cSldViewPr snapToGrid="0" snapToObjects="1">
      <p:cViewPr varScale="1">
        <p:scale>
          <a:sx n="72" d="100"/>
          <a:sy n="72" d="100"/>
        </p:scale>
        <p:origin x="8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085AC-6363-EE46-BC8E-D9B8729680BF}" type="datetimeFigureOut">
              <a:rPr lang="pt-BR" smtClean="0"/>
              <a:t>21/07/2022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8F43B-EA4A-1648-BB85-24413844CD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53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70888" y="1295401"/>
            <a:ext cx="8650224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3895" y="1524000"/>
            <a:ext cx="8664211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3895" y="3299013"/>
            <a:ext cx="8664212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3C088-B93E-3545-95B7-6D5233C9FBA3}" type="datetime1">
              <a:rPr lang="pt-BR" smtClean="0"/>
              <a:t>21/07/2022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0000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98" y="611872"/>
            <a:ext cx="5439393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1198" y="1787856"/>
            <a:ext cx="5439393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6162B-F971-8C42-B4DE-B2F128BECFFF}" type="datetime1">
              <a:rPr lang="pt-BR" smtClean="0"/>
              <a:t>21/07/2022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787489" y="359393"/>
            <a:ext cx="48768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2141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8F266-7222-3A4C-9E9A-DD0FEFDF8A90}" type="datetime1">
              <a:rPr lang="pt-BR" smtClean="0"/>
              <a:t>21/07/2022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59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6389" y="368301"/>
            <a:ext cx="2032000" cy="55753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2365" y="368301"/>
            <a:ext cx="8919635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9E131-BCFE-F247-A707-E3040978A8D4}" type="datetime1">
              <a:rPr lang="pt-BR" smtClean="0"/>
              <a:t>21/07/2022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7217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ulo y un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1369483" y="44624"/>
            <a:ext cx="10871200" cy="576064"/>
          </a:xfrm>
        </p:spPr>
        <p:txBody>
          <a:bodyPr/>
          <a:lstStyle>
            <a:lvl1pPr>
              <a:defRPr sz="3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s-ES" dirty="0"/>
              <a:t>Ingrese tema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-103712" y="6472347"/>
            <a:ext cx="1687211" cy="476250"/>
          </a:xfrm>
        </p:spPr>
        <p:txBody>
          <a:bodyPr/>
          <a:lstStyle/>
          <a:p>
            <a:fld id="{4C089DBC-9837-F648-985E-FA824236FA04}" type="datetime1">
              <a:rPr lang="pt-BR" smtClean="0"/>
              <a:t>21/07/2022</a:t>
            </a:fld>
            <a:endParaRPr lang="pt-B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497606"/>
            <a:ext cx="3860800" cy="47625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100459" y="6491127"/>
            <a:ext cx="1091637" cy="476250"/>
          </a:xfrm>
        </p:spPr>
        <p:txBody>
          <a:bodyPr/>
          <a:lstStyle/>
          <a:p>
            <a:fld id="{61164B59-82C0-5740-8D93-9D5F79A1BA58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1295400" y="1052513"/>
            <a:ext cx="10657251" cy="2016447"/>
          </a:xfr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s-ES" sz="2300" dirty="0" smtClean="0">
                <a:solidFill>
                  <a:srgbClr val="31678F"/>
                </a:solidFill>
              </a:defRPr>
            </a:lvl1pPr>
          </a:lstStyle>
          <a:p>
            <a:pPr marL="0" lvl="0" indent="0">
              <a:buFont typeface="+mj-lt"/>
              <a:buNone/>
            </a:pPr>
            <a:r>
              <a:rPr lang="es-ES" dirty="0"/>
              <a:t>Ingrese texto</a:t>
            </a:r>
          </a:p>
        </p:txBody>
      </p:sp>
    </p:spTree>
    <p:extLst>
      <p:ext uri="{BB962C8B-B14F-4D97-AF65-F5344CB8AC3E}">
        <p14:creationId xmlns:p14="http://schemas.microsoft.com/office/powerpoint/2010/main" val="3695659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jem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1369483" y="76930"/>
            <a:ext cx="10871200" cy="518120"/>
          </a:xfr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s-ES" sz="3000" b="1" kern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 lvl="0"/>
            <a:r>
              <a:rPr lang="es-ES" dirty="0"/>
              <a:t>Ingrese tema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-103712" y="6472244"/>
            <a:ext cx="1687211" cy="476250"/>
          </a:xfrm>
        </p:spPr>
        <p:txBody>
          <a:bodyPr/>
          <a:lstStyle/>
          <a:p>
            <a:fld id="{6866E98F-ED3B-A94B-9288-653717BC03D6}" type="datetime1">
              <a:rPr lang="pt-BR" smtClean="0"/>
              <a:t>21/07/2022</a:t>
            </a:fld>
            <a:endParaRPr lang="pt-B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475108"/>
            <a:ext cx="3860800" cy="47625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100459" y="6477960"/>
            <a:ext cx="1091637" cy="476250"/>
          </a:xfrm>
        </p:spPr>
        <p:txBody>
          <a:bodyPr/>
          <a:lstStyle/>
          <a:p>
            <a:fld id="{61164B59-82C0-5740-8D93-9D5F79A1BA58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3215680" y="548680"/>
            <a:ext cx="1248139" cy="575594"/>
          </a:xfrm>
        </p:spPr>
        <p:txBody>
          <a:bodyPr/>
          <a:lstStyle>
            <a:lvl1pPr marL="0" indent="0">
              <a:buNone/>
              <a:defRPr lang="es-ES" sz="2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Nro.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1391478" y="548680"/>
            <a:ext cx="14318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Ejemplo</a:t>
            </a:r>
            <a:endParaRPr lang="es-ES" sz="2500" dirty="0">
              <a:solidFill>
                <a:srgbClr val="000000"/>
              </a:solidFill>
            </a:endParaRP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1390651" y="1052736"/>
            <a:ext cx="9793915" cy="1440632"/>
          </a:xfrm>
        </p:spPr>
        <p:txBody>
          <a:bodyPr/>
          <a:lstStyle>
            <a:lvl1pPr marL="0" indent="0">
              <a:buFont typeface="+mj-lt"/>
              <a:buNone/>
              <a:defRPr sz="2200">
                <a:solidFill>
                  <a:srgbClr val="C00000"/>
                </a:solidFill>
                <a:latin typeface="+mn-lt"/>
              </a:defRPr>
            </a:lvl1pPr>
            <a:lvl2pPr marL="514350" indent="-514350">
              <a:buFont typeface="+mj-lt"/>
              <a:buAutoNum type="alphaLcPeriod"/>
              <a:defRPr sz="2200">
                <a:solidFill>
                  <a:srgbClr val="C00000"/>
                </a:solidFill>
              </a:defRPr>
            </a:lvl2pPr>
          </a:lstStyle>
          <a:p>
            <a:pPr lvl="0"/>
            <a:r>
              <a:rPr lang="es-ES" dirty="0"/>
              <a:t>Escriba el enunciado</a:t>
            </a:r>
          </a:p>
          <a:p>
            <a:pPr lvl="1"/>
            <a:endParaRPr lang="es-ES" dirty="0"/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3071A7DD-B2DA-9042-95EF-BC3023103F9D}"/>
              </a:ext>
            </a:extLst>
          </p:cNvPr>
          <p:cNvSpPr txBox="1"/>
          <p:nvPr/>
        </p:nvSpPr>
        <p:spPr>
          <a:xfrm>
            <a:off x="1391478" y="548680"/>
            <a:ext cx="14318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Ejemplo</a:t>
            </a:r>
            <a:endParaRPr lang="es-ES" sz="2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969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jerc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-103712" y="6472244"/>
            <a:ext cx="1687211" cy="476250"/>
          </a:xfrm>
        </p:spPr>
        <p:txBody>
          <a:bodyPr/>
          <a:lstStyle/>
          <a:p>
            <a:fld id="{5D39196C-B7E0-1447-9D4F-0D69ED92BF2C}" type="datetime1">
              <a:rPr lang="pt-BR" smtClean="0"/>
              <a:t>21/07/2022</a:t>
            </a:fld>
            <a:endParaRPr lang="pt-B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475108"/>
            <a:ext cx="3860800" cy="47625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100459" y="6477960"/>
            <a:ext cx="1091637" cy="476250"/>
          </a:xfrm>
        </p:spPr>
        <p:txBody>
          <a:bodyPr/>
          <a:lstStyle/>
          <a:p>
            <a:fld id="{61164B59-82C0-5740-8D93-9D5F79A1BA58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3215680" y="117102"/>
            <a:ext cx="1248139" cy="575594"/>
          </a:xfrm>
        </p:spPr>
        <p:txBody>
          <a:bodyPr/>
          <a:lstStyle>
            <a:lvl1pPr marL="0" indent="0">
              <a:buNone/>
              <a:defRPr lang="es-ES" sz="2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Nro.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1391477" y="117102"/>
            <a:ext cx="1521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Ejercicio</a:t>
            </a:r>
            <a:endParaRPr lang="es-ES" sz="2500" dirty="0">
              <a:solidFill>
                <a:srgbClr val="000000"/>
              </a:solidFill>
            </a:endParaRP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1390651" y="1052736"/>
            <a:ext cx="9793915" cy="1440632"/>
          </a:xfrm>
        </p:spPr>
        <p:txBody>
          <a:bodyPr/>
          <a:lstStyle>
            <a:lvl1pPr marL="0" indent="0">
              <a:buFont typeface="+mj-lt"/>
              <a:buNone/>
              <a:defRPr sz="2200">
                <a:solidFill>
                  <a:srgbClr val="C00000"/>
                </a:solidFill>
                <a:latin typeface="+mn-lt"/>
              </a:defRPr>
            </a:lvl1pPr>
            <a:lvl2pPr marL="514350" indent="-514350">
              <a:buFont typeface="+mj-lt"/>
              <a:buAutoNum type="alphaLcPeriod"/>
              <a:defRPr sz="2200">
                <a:solidFill>
                  <a:srgbClr val="C00000"/>
                </a:solidFill>
              </a:defRPr>
            </a:lvl2pPr>
          </a:lstStyle>
          <a:p>
            <a:pPr lvl="0"/>
            <a:r>
              <a:rPr lang="es-ES" dirty="0"/>
              <a:t>Escriba el enunciado</a:t>
            </a:r>
          </a:p>
          <a:p>
            <a:pPr lvl="1"/>
            <a:endParaRPr lang="es-ES" dirty="0"/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1BD90BA3-912F-3E40-A407-A89F8DD23570}"/>
              </a:ext>
            </a:extLst>
          </p:cNvPr>
          <p:cNvSpPr txBox="1"/>
          <p:nvPr/>
        </p:nvSpPr>
        <p:spPr>
          <a:xfrm>
            <a:off x="1391477" y="117102"/>
            <a:ext cx="1521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Ejercicio</a:t>
            </a:r>
            <a:endParaRPr lang="es-ES" sz="2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51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1391477" y="2492896"/>
            <a:ext cx="10363200" cy="1872208"/>
          </a:xfrm>
          <a:prstGeom prst="roundRect">
            <a:avLst/>
          </a:prstGeom>
          <a:gradFill>
            <a:gsLst>
              <a:gs pos="0">
                <a:srgbClr val="74A5BE"/>
              </a:gs>
              <a:gs pos="50000">
                <a:srgbClr val="8FB7CB"/>
              </a:gs>
              <a:gs pos="100000">
                <a:srgbClr val="74A5BE"/>
              </a:gs>
            </a:gsLst>
            <a:lin ang="5400000" scaled="0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anchor="t"/>
          <a:lstStyle>
            <a:lvl1pPr algn="ctr">
              <a:defRPr sz="3800" b="1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s-ES" dirty="0"/>
              <a:t>INGRESE LA SECCIÓN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001430-C18A-A849-9D51-48A32ED0BBBF}" type="datetime1">
              <a:rPr lang="pt-BR" smtClean="0"/>
              <a:t>21/07/2022</a:t>
            </a:fld>
            <a:endParaRPr lang="pt-B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164B59-82C0-5740-8D93-9D5F79A1BA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656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ulo y un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1369483" y="44624"/>
            <a:ext cx="10871200" cy="576064"/>
          </a:xfrm>
        </p:spPr>
        <p:txBody>
          <a:bodyPr/>
          <a:lstStyle>
            <a:lvl1pPr>
              <a:defRPr sz="3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s-ES" dirty="0"/>
              <a:t>Ingrese tema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-103712" y="6472347"/>
            <a:ext cx="1687211" cy="476250"/>
          </a:xfrm>
        </p:spPr>
        <p:txBody>
          <a:bodyPr/>
          <a:lstStyle/>
          <a:p>
            <a:fld id="{5C9AD792-4020-C448-9200-79981BA7FA67}" type="datetime1">
              <a:rPr lang="pt-BR" smtClean="0"/>
              <a:t>21/07/2022</a:t>
            </a:fld>
            <a:endParaRPr lang="pt-B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497606"/>
            <a:ext cx="3860800" cy="47625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100459" y="6491127"/>
            <a:ext cx="1091637" cy="476250"/>
          </a:xfrm>
        </p:spPr>
        <p:txBody>
          <a:bodyPr/>
          <a:lstStyle/>
          <a:p>
            <a:fld id="{61164B59-82C0-5740-8D93-9D5F79A1BA58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1295400" y="1052513"/>
            <a:ext cx="10657251" cy="2016447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s-ES" sz="2300" dirty="0" smtClean="0">
                <a:solidFill>
                  <a:srgbClr val="31678F"/>
                </a:solidFill>
              </a:defRPr>
            </a:lvl1pPr>
          </a:lstStyle>
          <a:p>
            <a:pPr marL="0" lvl="0" indent="0">
              <a:buFont typeface="+mj-lt"/>
              <a:buNone/>
            </a:pPr>
            <a:r>
              <a:rPr lang="es-ES" dirty="0"/>
              <a:t>Ingrese texto</a:t>
            </a:r>
          </a:p>
        </p:txBody>
      </p:sp>
    </p:spTree>
    <p:extLst>
      <p:ext uri="{BB962C8B-B14F-4D97-AF65-F5344CB8AC3E}">
        <p14:creationId xmlns:p14="http://schemas.microsoft.com/office/powerpoint/2010/main" val="691836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jem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1369483" y="76930"/>
            <a:ext cx="10871200" cy="51812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s-ES" sz="3000" b="1" kern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 lvl="0"/>
            <a:r>
              <a:rPr lang="es-ES" dirty="0"/>
              <a:t>Ingrese tema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-103712" y="6472244"/>
            <a:ext cx="1687211" cy="476250"/>
          </a:xfrm>
        </p:spPr>
        <p:txBody>
          <a:bodyPr/>
          <a:lstStyle/>
          <a:p>
            <a:fld id="{8DF103D7-611C-0944-85DD-10BE9BBBDB1F}" type="datetime1">
              <a:rPr lang="pt-BR" smtClean="0"/>
              <a:t>21/07/2022</a:t>
            </a:fld>
            <a:endParaRPr lang="pt-B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475108"/>
            <a:ext cx="3860800" cy="47625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100459" y="6477960"/>
            <a:ext cx="1091637" cy="476250"/>
          </a:xfrm>
        </p:spPr>
        <p:txBody>
          <a:bodyPr/>
          <a:lstStyle/>
          <a:p>
            <a:fld id="{61164B59-82C0-5740-8D93-9D5F79A1BA58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3215680" y="548680"/>
            <a:ext cx="1248139" cy="575594"/>
          </a:xfrm>
        </p:spPr>
        <p:txBody>
          <a:bodyPr/>
          <a:lstStyle>
            <a:lvl1pPr marL="0" indent="0">
              <a:buNone/>
              <a:defRPr lang="es-ES" sz="2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Nro.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1391478" y="548680"/>
            <a:ext cx="14318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Ejemplo</a:t>
            </a:r>
            <a:endParaRPr lang="es-ES" sz="2500" dirty="0">
              <a:solidFill>
                <a:srgbClr val="000000"/>
              </a:solidFill>
            </a:endParaRP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1390651" y="1052736"/>
            <a:ext cx="9793915" cy="1440632"/>
          </a:xfrm>
        </p:spPr>
        <p:txBody>
          <a:bodyPr/>
          <a:lstStyle>
            <a:lvl1pPr marL="0" indent="0">
              <a:buFont typeface="+mj-lt"/>
              <a:buNone/>
              <a:defRPr sz="2200">
                <a:solidFill>
                  <a:srgbClr val="C00000"/>
                </a:solidFill>
                <a:latin typeface="+mn-lt"/>
              </a:defRPr>
            </a:lvl1pPr>
            <a:lvl2pPr marL="514350" indent="-514350">
              <a:buFont typeface="+mj-lt"/>
              <a:buAutoNum type="alphaLcPeriod"/>
              <a:defRPr sz="2200">
                <a:solidFill>
                  <a:srgbClr val="C00000"/>
                </a:solidFill>
              </a:defRPr>
            </a:lvl2pPr>
          </a:lstStyle>
          <a:p>
            <a:pPr lvl="0"/>
            <a:r>
              <a:rPr lang="es-ES" dirty="0"/>
              <a:t>Escriba el enunciado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613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jerc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-103712" y="6472244"/>
            <a:ext cx="1687211" cy="476250"/>
          </a:xfrm>
        </p:spPr>
        <p:txBody>
          <a:bodyPr/>
          <a:lstStyle/>
          <a:p>
            <a:fld id="{2CD70CAD-F6A8-8843-9DB0-1DFBF839AC6B}" type="datetime1">
              <a:rPr lang="pt-BR" smtClean="0"/>
              <a:t>21/07/2022</a:t>
            </a:fld>
            <a:endParaRPr lang="pt-B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475108"/>
            <a:ext cx="3860800" cy="47625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100459" y="6477960"/>
            <a:ext cx="1091637" cy="476250"/>
          </a:xfrm>
        </p:spPr>
        <p:txBody>
          <a:bodyPr/>
          <a:lstStyle/>
          <a:p>
            <a:fld id="{61164B59-82C0-5740-8D93-9D5F79A1BA58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3215680" y="117102"/>
            <a:ext cx="1248139" cy="575594"/>
          </a:xfrm>
        </p:spPr>
        <p:txBody>
          <a:bodyPr/>
          <a:lstStyle>
            <a:lvl1pPr marL="0" indent="0">
              <a:buNone/>
              <a:defRPr lang="es-ES" sz="2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Nro.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1391477" y="117102"/>
            <a:ext cx="15215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Ejercicio</a:t>
            </a:r>
            <a:endParaRPr lang="es-ES" sz="2500" dirty="0">
              <a:solidFill>
                <a:srgbClr val="000000"/>
              </a:solidFill>
            </a:endParaRP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1390651" y="1052736"/>
            <a:ext cx="9793915" cy="1440632"/>
          </a:xfrm>
        </p:spPr>
        <p:txBody>
          <a:bodyPr/>
          <a:lstStyle>
            <a:lvl1pPr marL="0" indent="0">
              <a:buFont typeface="+mj-lt"/>
              <a:buNone/>
              <a:defRPr sz="2200">
                <a:solidFill>
                  <a:srgbClr val="C00000"/>
                </a:solidFill>
                <a:latin typeface="+mn-lt"/>
              </a:defRPr>
            </a:lvl1pPr>
            <a:lvl2pPr marL="514350" indent="-514350">
              <a:buFont typeface="+mj-lt"/>
              <a:buAutoNum type="alphaLcPeriod"/>
              <a:defRPr sz="2200">
                <a:solidFill>
                  <a:srgbClr val="C00000"/>
                </a:solidFill>
              </a:defRPr>
            </a:lvl2pPr>
          </a:lstStyle>
          <a:p>
            <a:pPr lvl="0"/>
            <a:r>
              <a:rPr lang="es-ES" dirty="0"/>
              <a:t>Escriba el enunciado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253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3D0B-7AC3-9D4D-B44B-423289CB4C01}" type="datetime1">
              <a:rPr lang="pt-BR" smtClean="0"/>
              <a:t>21/07/2022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4829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1391477" y="2492896"/>
            <a:ext cx="10363200" cy="1872208"/>
          </a:xfrm>
          <a:prstGeom prst="roundRect">
            <a:avLst/>
          </a:prstGeom>
          <a:gradFill>
            <a:gsLst>
              <a:gs pos="0">
                <a:srgbClr val="74A5BE"/>
              </a:gs>
              <a:gs pos="50000">
                <a:srgbClr val="8FB7CB"/>
              </a:gs>
              <a:gs pos="100000">
                <a:srgbClr val="74A5BE"/>
              </a:gs>
            </a:gsLst>
            <a:lin ang="5400000" scaled="0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anchor="t"/>
          <a:lstStyle>
            <a:lvl1pPr algn="ctr">
              <a:defRPr sz="3800" b="1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s-ES" dirty="0"/>
              <a:t>INGRESE LA SECCIÓN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60F554-AF32-1743-A65F-9E691439DB86}" type="datetime1">
              <a:rPr lang="pt-BR" smtClean="0"/>
              <a:t>21/07/2022</a:t>
            </a:fld>
            <a:endParaRPr lang="pt-B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164B59-82C0-5740-8D93-9D5F79A1BA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731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718" y="3352802"/>
            <a:ext cx="11222567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4718" y="4771030"/>
            <a:ext cx="11222567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13F3A-901F-BA47-8951-46DACC1BBEEB}" type="datetime1">
              <a:rPr lang="pt-BR" smtClean="0"/>
              <a:t>21/07/2022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494640" y="363538"/>
            <a:ext cx="1120272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842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7" y="2403145"/>
            <a:ext cx="10742084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2367" y="3736006"/>
            <a:ext cx="10742084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A9BB9-F5FD-5748-A8C6-36596FD12876}" type="datetime1">
              <a:rPr lang="pt-BR" smtClean="0"/>
              <a:t>21/07/2022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669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7" y="107576"/>
            <a:ext cx="10723035" cy="133695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2367" y="1600201"/>
            <a:ext cx="512064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4761" y="1600201"/>
            <a:ext cx="512064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80A4-5E03-144F-BAFE-186B30C21A43}" type="datetime1">
              <a:rPr lang="pt-BR" smtClean="0"/>
              <a:t>21/07/2022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615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5" y="107576"/>
            <a:ext cx="10723035" cy="1336956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2365" y="1453225"/>
            <a:ext cx="512064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2365" y="2347416"/>
            <a:ext cx="512064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4760" y="1453225"/>
            <a:ext cx="512064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4760" y="2347416"/>
            <a:ext cx="512064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2AF45-1799-8740-8633-9C78195DA18C}" type="datetime1">
              <a:rPr lang="pt-BR" smtClean="0"/>
              <a:t>21/07/2022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55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7C4CC-70CB-9B4D-8141-4A17DFD14E09}" type="datetime1">
              <a:rPr lang="pt-BR" smtClean="0"/>
              <a:t>21/07/2022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1210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2DB9F-81DE-D64F-9FBE-590D2397B608}" type="datetime1">
              <a:rPr lang="pt-BR" smtClean="0"/>
              <a:t>21/07/2022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0147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99" y="611872"/>
            <a:ext cx="512064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765" y="368300"/>
            <a:ext cx="512064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1199" y="1787856"/>
            <a:ext cx="512064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7E43-B7F4-1A4B-8652-0077B466AE21}" type="datetime1">
              <a:rPr lang="pt-BR" smtClean="0"/>
              <a:t>21/07/2022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657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duotone>
              <a:schemeClr val="bg2">
                <a:shade val="40000"/>
                <a:satMod val="400000"/>
              </a:schemeClr>
              <a:schemeClr val="bg2">
                <a:tint val="10000"/>
                <a:satMod val="2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2367" y="107576"/>
            <a:ext cx="10723035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pt-BR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2367" y="1600201"/>
            <a:ext cx="10723035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Haga clic para modificar el estilo de texto del patrón</a:t>
            </a:r>
          </a:p>
          <a:p>
            <a:pPr lvl="1"/>
            <a:r>
              <a:rPr lang="pt-BR"/>
              <a:t>Segundo nivel</a:t>
            </a:r>
          </a:p>
          <a:p>
            <a:pPr lvl="2"/>
            <a:r>
              <a:rPr lang="pt-BR"/>
              <a:t>Tercer nivel</a:t>
            </a:r>
          </a:p>
          <a:p>
            <a:pPr lvl="3"/>
            <a:r>
              <a:rPr lang="pt-BR"/>
              <a:t>Cuarto nivel</a:t>
            </a:r>
          </a:p>
          <a:p>
            <a:pPr lvl="4"/>
            <a:r>
              <a:rPr lang="pt-BR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06447" y="627566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274FB0-4B70-EE4B-AC34-CF7440500FD4}" type="datetime1">
              <a:rPr lang="pt-BR" smtClean="0"/>
              <a:t>21/07/2022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611" y="6275669"/>
            <a:ext cx="64545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30541" y="6275669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61164B59-82C0-5740-8D93-9D5F79A1BA58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7 Imagen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576" y="260649"/>
            <a:ext cx="761733" cy="584775"/>
          </a:xfrm>
          <a:prstGeom prst="rect">
            <a:avLst/>
          </a:prstGeom>
          <a:effectLst>
            <a:outerShdw blurRad="63500" dir="18780000" sy="23000" kx="1200000" algn="br" rotWithShape="0">
              <a:srgbClr val="1E1E5C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8" name="7 Imagen">
            <a:extLst>
              <a:ext uri="{FF2B5EF4-FFF2-40B4-BE49-F238E27FC236}">
                <a16:creationId xmlns:a16="http://schemas.microsoft.com/office/drawing/2014/main" id="{340C40BA-A2CD-1947-B0F9-6B6504CF704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576" y="260649"/>
            <a:ext cx="761733" cy="584775"/>
          </a:xfrm>
          <a:prstGeom prst="rect">
            <a:avLst/>
          </a:prstGeom>
          <a:effectLst>
            <a:outerShdw blurRad="63500" dir="18780000" sy="23000" kx="1200000" algn="br" rotWithShape="0">
              <a:srgbClr val="1E1E5C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7407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emf"/><Relationship Id="rId18" Type="http://schemas.openxmlformats.org/officeDocument/2006/relationships/image" Target="../media/image33.png"/><Relationship Id="rId3" Type="http://schemas.openxmlformats.org/officeDocument/2006/relationships/oleObject" Target="../embeddings/oleObject2.bin"/><Relationship Id="rId21" Type="http://schemas.openxmlformats.org/officeDocument/2006/relationships/image" Target="../media/image28.png"/><Relationship Id="rId12" Type="http://schemas.openxmlformats.org/officeDocument/2006/relationships/oleObject" Target="../embeddings/oleObject18.bin"/><Relationship Id="rId17" Type="http://schemas.openxmlformats.org/officeDocument/2006/relationships/image" Target="../media/image27.jpeg"/><Relationship Id="rId2" Type="http://schemas.openxmlformats.org/officeDocument/2006/relationships/image" Target="../media/image24.wmf"/><Relationship Id="rId16" Type="http://schemas.openxmlformats.org/officeDocument/2006/relationships/image" Target="../media/image26.jpe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15" Type="http://schemas.openxmlformats.org/officeDocument/2006/relationships/image" Target="../media/image250.png"/><Relationship Id="rId19" Type="http://schemas.openxmlformats.org/officeDocument/2006/relationships/image" Target="../media/image35.png"/><Relationship Id="rId4" Type="http://schemas.openxmlformats.org/officeDocument/2006/relationships/image" Target="../media/image25.emf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31.wmf"/><Relationship Id="rId7" Type="http://schemas.openxmlformats.org/officeDocument/2006/relationships/oleObject" Target="../embeddings/oleObject4.bin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2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5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38.wmf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3.png"/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12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38.wmf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90.png"/><Relationship Id="rId7" Type="http://schemas.openxmlformats.org/officeDocument/2006/relationships/image" Target="../media/image6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55.wmf"/><Relationship Id="rId3" Type="http://schemas.openxmlformats.org/officeDocument/2006/relationships/image" Target="../media/image50.wmf"/><Relationship Id="rId7" Type="http://schemas.openxmlformats.org/officeDocument/2006/relationships/image" Target="../media/image52.e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57.wmf"/><Relationship Id="rId2" Type="http://schemas.openxmlformats.org/officeDocument/2006/relationships/oleObject" Target="../embeddings/oleObject5.bin"/><Relationship Id="rId16" Type="http://schemas.openxmlformats.org/officeDocument/2006/relationships/oleObject" Target="../embeddings/oleObject12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54.emf"/><Relationship Id="rId5" Type="http://schemas.openxmlformats.org/officeDocument/2006/relationships/image" Target="../media/image51.wmf"/><Relationship Id="rId15" Type="http://schemas.openxmlformats.org/officeDocument/2006/relationships/image" Target="../media/image56.e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53.wmf"/><Relationship Id="rId14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0.wmf"/><Relationship Id="rId12" Type="http://schemas.openxmlformats.org/officeDocument/2006/relationships/oleObject" Target="../embeddings/oleObject19.bin"/><Relationship Id="rId17" Type="http://schemas.openxmlformats.org/officeDocument/2006/relationships/image" Target="../media/image65.wmf"/><Relationship Id="rId2" Type="http://schemas.openxmlformats.org/officeDocument/2006/relationships/oleObject" Target="../embeddings/oleObject13.bin"/><Relationship Id="rId16" Type="http://schemas.openxmlformats.org/officeDocument/2006/relationships/oleObject" Target="../embeddings/oleObject21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62.wmf"/><Relationship Id="rId5" Type="http://schemas.openxmlformats.org/officeDocument/2006/relationships/image" Target="../media/image59.wmf"/><Relationship Id="rId15" Type="http://schemas.openxmlformats.org/officeDocument/2006/relationships/image" Target="../media/image64.e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61.wmf"/><Relationship Id="rId14" Type="http://schemas.openxmlformats.org/officeDocument/2006/relationships/oleObject" Target="../embeddings/oleObject20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6.jpeg"/><Relationship Id="rId7" Type="http://schemas.openxmlformats.org/officeDocument/2006/relationships/image" Target="../media/image7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wmf"/><Relationship Id="rId7" Type="http://schemas.openxmlformats.org/officeDocument/2006/relationships/image" Target="../media/image22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ADBC346-0DF9-CCA8-0332-69A1A90A5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673" y="15779"/>
            <a:ext cx="6413500" cy="35179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9538B0-FE93-6AEA-7BAD-6304E5F45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13" y="15779"/>
            <a:ext cx="4305299" cy="18034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E1423B2-605E-FCD7-0302-EC02B498A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7" y="1819179"/>
            <a:ext cx="5763673" cy="4004441"/>
          </a:xfrm>
          <a:prstGeom prst="rect">
            <a:avLst/>
          </a:prstGeom>
        </p:spPr>
      </p:pic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B43CF438-198D-48D2-8897-5DAE34ED9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9F5B-4849-D046-969E-D353BC0DA8C1}" type="datetime1">
              <a:rPr lang="pt-BR" smtClean="0"/>
              <a:t>21/07/2022</a:t>
            </a:fld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B99172E-01C2-C97E-7247-F7D3A794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1247" y="6319374"/>
            <a:ext cx="1320800" cy="365125"/>
          </a:xfrm>
        </p:spPr>
        <p:txBody>
          <a:bodyPr/>
          <a:lstStyle/>
          <a:p>
            <a:fld id="{61164B59-82C0-5740-8D93-9D5F79A1BA58}" type="slidenum">
              <a:rPr lang="pt-BR" smtClean="0"/>
              <a:t>1</a:t>
            </a:fld>
            <a:endParaRPr lang="pt-BR"/>
          </a:p>
        </p:txBody>
      </p:sp>
      <p:sp>
        <p:nvSpPr>
          <p:cNvPr id="10" name="2 Subtítulo">
            <a:extLst>
              <a:ext uri="{FF2B5EF4-FFF2-40B4-BE49-F238E27FC236}">
                <a16:creationId xmlns:a16="http://schemas.microsoft.com/office/drawing/2014/main" id="{77E3CB16-EB49-63C9-1A1E-7201EADEC948}"/>
              </a:ext>
            </a:extLst>
          </p:cNvPr>
          <p:cNvSpPr txBox="1">
            <a:spLocks/>
          </p:cNvSpPr>
          <p:nvPr/>
        </p:nvSpPr>
        <p:spPr>
          <a:xfrm>
            <a:off x="6929804" y="4374671"/>
            <a:ext cx="4742243" cy="1186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" algn="l"/>
            <a:r>
              <a:rPr lang="es-PE" sz="2800" dirty="0">
                <a:solidFill>
                  <a:srgbClr val="C00000"/>
                </a:solidFill>
                <a:latin typeface="Euphemia" panose="020B0503040102020104" pitchFamily="34" charset="0"/>
                <a:cs typeface="Arial" pitchFamily="34" charset="0"/>
              </a:rPr>
              <a:t>GEOMETRÍA ANALÍTICA.</a:t>
            </a:r>
          </a:p>
          <a:p>
            <a:pPr marL="82296" algn="l"/>
            <a:r>
              <a:rPr lang="es-PE" sz="2800" dirty="0">
                <a:solidFill>
                  <a:srgbClr val="C00000"/>
                </a:solidFill>
                <a:latin typeface="Euphemia" panose="020B0503040102020104" pitchFamily="34" charset="0"/>
                <a:cs typeface="Arial" pitchFamily="34" charset="0"/>
              </a:rPr>
              <a:t>LA RECTA.</a:t>
            </a:r>
          </a:p>
        </p:txBody>
      </p:sp>
    </p:spTree>
    <p:extLst>
      <p:ext uri="{BB962C8B-B14F-4D97-AF65-F5344CB8AC3E}">
        <p14:creationId xmlns:p14="http://schemas.microsoft.com/office/powerpoint/2010/main" val="1811517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9B704B6-B9C4-318E-41CC-9ECFBC43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6B5B-0A90-3F48-A7CD-CD65C45570C7}" type="datetime1">
              <a:rPr lang="pt-BR" smtClean="0"/>
              <a:t>21/07/2022</a:t>
            </a:fld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C5144F-13B4-DBB9-BA94-2C6DA196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10</a:t>
            </a:fld>
            <a:endParaRPr lang="pt-BR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25B8B8E3-BCF4-3C49-1264-0B68E05F609F}"/>
              </a:ext>
            </a:extLst>
          </p:cNvPr>
          <p:cNvSpPr txBox="1"/>
          <p:nvPr/>
        </p:nvSpPr>
        <p:spPr>
          <a:xfrm>
            <a:off x="784527" y="285250"/>
            <a:ext cx="1670344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PE" sz="2800" dirty="0">
                <a:solidFill>
                  <a:srgbClr val="C00000"/>
                </a:solidFill>
              </a:rPr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116C61E-318C-B1BF-D81A-F622CCF403F1}"/>
                  </a:ext>
                </a:extLst>
              </p:cNvPr>
              <p:cNvSpPr txBox="1"/>
              <p:nvPr/>
            </p:nvSpPr>
            <p:spPr>
              <a:xfrm>
                <a:off x="784528" y="939136"/>
                <a:ext cx="10622945" cy="132343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sz="2000" dirty="0">
                    <a:solidFill>
                      <a:schemeClr val="tx1"/>
                    </a:solidFill>
                  </a:rPr>
                  <a:t>Considerar el paralelogramo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𝐴𝐵𝐶𝐷</m:t>
                    </m:r>
                  </m:oMath>
                </a14:m>
                <a:r>
                  <a:rPr lang="es-ES" sz="2000" dirty="0"/>
                  <a:t>c</a:t>
                </a:r>
                <a:r>
                  <a:rPr lang="es-ES" sz="2000" dirty="0">
                    <a:solidFill>
                      <a:schemeClr val="tx1"/>
                    </a:solidFill>
                  </a:rPr>
                  <a:t>on vértices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(1; 1), </m:t>
                    </m:r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(3; 9), </m:t>
                    </m:r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(9; 11) </m:t>
                    </m:r>
                  </m:oMath>
                </a14:m>
                <a:r>
                  <a:rPr lang="es-ES" sz="2000" dirty="0"/>
                  <a:t>y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s-ES" sz="2000" dirty="0">
                    <a:solidFill>
                      <a:schemeClr val="tx1"/>
                    </a:solidFill>
                  </a:rPr>
                  <a:t>Los puntos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000" dirty="0">
                    <a:solidFill>
                      <a:schemeClr val="tx1"/>
                    </a:solidFill>
                  </a:rPr>
                  <a:t>y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s-ES" sz="2000" dirty="0">
                    <a:solidFill>
                      <a:schemeClr val="tx1"/>
                    </a:solidFill>
                  </a:rPr>
                  <a:t> son puntos medio de los lados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𝐴𝐷</m:t>
                    </m:r>
                  </m:oMath>
                </a14:m>
                <a:r>
                  <a:rPr lang="es-ES" sz="2000" dirty="0">
                    <a:solidFill>
                      <a:schemeClr val="tx1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𝐶𝐷</m:t>
                    </m:r>
                  </m:oMath>
                </a14:m>
                <a:r>
                  <a:rPr lang="es-ES" sz="2000" dirty="0">
                    <a:solidFill>
                      <a:schemeClr val="tx1"/>
                    </a:solidFill>
                  </a:rPr>
                  <a:t>, respectivamente. Determinar las coordenadas de los puntos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s-ES" sz="2000" dirty="0">
                    <a:solidFill>
                      <a:schemeClr val="tx1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s-ES" sz="2000" dirty="0">
                    <a:solidFill>
                      <a:schemeClr val="tx1"/>
                    </a:solidFill>
                  </a:rPr>
                  <a:t>, siendo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s-ES" sz="2000" dirty="0">
                    <a:solidFill>
                      <a:schemeClr val="tx1"/>
                    </a:solidFill>
                  </a:rPr>
                  <a:t> punto de intersección de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𝐵𝑀</m:t>
                    </m:r>
                    <m:r>
                      <a:rPr lang="es-E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000" dirty="0">
                    <a:solidFill>
                      <a:schemeClr val="tx1"/>
                    </a:solidFill>
                  </a:rPr>
                  <a:t>con la diagonal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𝐴𝐶</m:t>
                    </m:r>
                  </m:oMath>
                </a14:m>
                <a:r>
                  <a:rPr lang="es-ES" sz="2000" dirty="0">
                    <a:solidFill>
                      <a:srgbClr val="C00000"/>
                    </a:solidFill>
                  </a:rPr>
                  <a:t> </a:t>
                </a:r>
                <a:r>
                  <a:rPr lang="es-ES" sz="2000" dirty="0">
                    <a:solidFill>
                      <a:schemeClr val="tx1"/>
                    </a:solidFill>
                  </a:rPr>
                  <a:t>y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s-ES" sz="2000" dirty="0">
                    <a:solidFill>
                      <a:schemeClr val="tx1"/>
                    </a:solidFill>
                  </a:rPr>
                  <a:t> punto de intersección de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𝐵𝑁</m:t>
                    </m:r>
                  </m:oMath>
                </a14:m>
                <a:r>
                  <a:rPr lang="es-ES" sz="2000" dirty="0">
                    <a:solidFill>
                      <a:schemeClr val="tx1"/>
                    </a:solidFill>
                  </a:rPr>
                  <a:t> con la diagonal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𝐴𝐶</m:t>
                    </m:r>
                  </m:oMath>
                </a14:m>
                <a:endParaRPr lang="es-PE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116C61E-318C-B1BF-D81A-F622CCF40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28" y="939136"/>
                <a:ext cx="10622945" cy="1323439"/>
              </a:xfrm>
              <a:prstGeom prst="rect">
                <a:avLst/>
              </a:prstGeom>
              <a:blipFill>
                <a:blip r:embed="rId2"/>
                <a:stretch>
                  <a:fillRect l="-573" t="-1826" r="-573" b="-684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97CD7038-F3F8-099C-6FAA-D7D12C6BEC7C}"/>
              </a:ext>
            </a:extLst>
          </p:cNvPr>
          <p:cNvSpPr txBox="1"/>
          <p:nvPr/>
        </p:nvSpPr>
        <p:spPr>
          <a:xfrm>
            <a:off x="784527" y="2414907"/>
            <a:ext cx="1335820" cy="40011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PE" sz="2000" dirty="0">
                <a:solidFill>
                  <a:srgbClr val="C00000"/>
                </a:solidFill>
              </a:rPr>
              <a:t>Solución</a:t>
            </a:r>
          </a:p>
        </p:txBody>
      </p:sp>
    </p:spTree>
    <p:extLst>
      <p:ext uri="{BB962C8B-B14F-4D97-AF65-F5344CB8AC3E}">
        <p14:creationId xmlns:p14="http://schemas.microsoft.com/office/powerpoint/2010/main" val="2770089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09393438-ADF4-2259-0E01-07235E5401C5}"/>
              </a:ext>
            </a:extLst>
          </p:cNvPr>
          <p:cNvGrpSpPr/>
          <p:nvPr/>
        </p:nvGrpSpPr>
        <p:grpSpPr>
          <a:xfrm>
            <a:off x="6779167" y="4191850"/>
            <a:ext cx="2401288" cy="2020958"/>
            <a:chOff x="6203965" y="4646099"/>
            <a:chExt cx="2401288" cy="2020958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4DC46342-CB4F-8514-C4FE-93F1A0318EF9}"/>
                </a:ext>
              </a:extLst>
            </p:cNvPr>
            <p:cNvGrpSpPr/>
            <p:nvPr/>
          </p:nvGrpSpPr>
          <p:grpSpPr>
            <a:xfrm>
              <a:off x="6203965" y="4646099"/>
              <a:ext cx="2401288" cy="2017403"/>
              <a:chOff x="260069" y="1670136"/>
              <a:chExt cx="4879881" cy="4239539"/>
            </a:xfrm>
          </p:grpSpPr>
          <p:pic>
            <p:nvPicPr>
              <p:cNvPr id="34" name="Picture 2">
                <a:extLst>
                  <a:ext uri="{FF2B5EF4-FFF2-40B4-BE49-F238E27FC236}">
                    <a16:creationId xmlns:a16="http://schemas.microsoft.com/office/drawing/2014/main" id="{EB1CB786-2402-5E23-3591-227E5658BD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64137" y="2031990"/>
                <a:ext cx="4176464" cy="38028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sp>
            <p:nvSpPr>
              <p:cNvPr id="32" name="Line 5">
                <a:extLst>
                  <a:ext uri="{FF2B5EF4-FFF2-40B4-BE49-F238E27FC236}">
                    <a16:creationId xmlns:a16="http://schemas.microsoft.com/office/drawing/2014/main" id="{96284D25-AD8F-375F-75CA-604F4D7F1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48595" y="2421476"/>
                <a:ext cx="2760889" cy="3488199"/>
              </a:xfrm>
              <a:prstGeom prst="line">
                <a:avLst/>
              </a:prstGeom>
              <a:noFill/>
              <a:ln w="28575">
                <a:noFill/>
                <a:round/>
                <a:headEnd type="arrow" w="med" len="med"/>
                <a:tailEnd type="arrow" w="med" len="med"/>
              </a:ln>
            </p:spPr>
            <p:txBody>
              <a:bodyPr wrap="none"/>
              <a:lstStyle/>
              <a:p>
                <a:endParaRPr lang="es-PE"/>
              </a:p>
            </p:txBody>
          </p:sp>
          <p:sp>
            <p:nvSpPr>
              <p:cNvPr id="33" name="Text Box 9">
                <a:extLst>
                  <a:ext uri="{FF2B5EF4-FFF2-40B4-BE49-F238E27FC236}">
                    <a16:creationId xmlns:a16="http://schemas.microsoft.com/office/drawing/2014/main" id="{41ADDEA4-8B12-7D51-23B4-15F927DA0A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9320" y="2671509"/>
                <a:ext cx="349633" cy="58478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r>
                  <a:rPr lang="es-ES" sz="2600" b="1" i="1" dirty="0">
                    <a:solidFill>
                      <a:srgbClr val="FF00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5" name="Objeto 34">
                    <a:extLst>
                      <a:ext uri="{FF2B5EF4-FFF2-40B4-BE49-F238E27FC236}">
                        <a16:creationId xmlns:a16="http://schemas.microsoft.com/office/drawing/2014/main" id="{C229A77A-A38F-EC1A-6A83-40AB65BC63F9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483768" y="4798045"/>
                  <a:ext cx="698500" cy="47625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CorelDRAW" r:id="rId3" imgW="698981" imgH="475699" progId="CorelDraw.Graphic.17">
                          <p:embed/>
                        </p:oleObj>
                      </mc:Choice>
                      <mc:Fallback>
                        <p:oleObj name="CorelDRAW" r:id="rId3" imgW="698981" imgH="475699" progId="CorelDraw.Graphic.17">
                          <p:embed/>
                          <p:pic>
                            <p:nvPicPr>
                              <p:cNvPr id="37" name="Objeto 36"/>
                              <p:cNvPicPr/>
                              <p:nvPr/>
                            </p:nvPicPr>
                            <p:blipFill>
                              <a:blip r:embed="rId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483768" y="4798045"/>
                                <a:ext cx="698500" cy="47625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7" name="Objeto 36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483768" y="4798045"/>
                  <a:ext cx="698500" cy="47625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60434" name="CorelDRAW" r:id="rId12" imgW="698981" imgH="475699" progId="CorelDraw.Graphic.17">
                          <p:embed/>
                        </p:oleObj>
                      </mc:Choice>
                      <mc:Fallback>
                        <p:oleObj name="CorelDRAW" r:id="rId12" imgW="698981" imgH="475699" progId="CorelDraw.Graphic.17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483768" y="4798045"/>
                                <a:ext cx="698500" cy="47625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ángulo 35">
                    <a:extLst>
                      <a:ext uri="{FF2B5EF4-FFF2-40B4-BE49-F238E27FC236}">
                        <a16:creationId xmlns:a16="http://schemas.microsoft.com/office/drawing/2014/main" id="{C475C548-5087-7FB1-ECF1-B8F9EEF312BB}"/>
                      </a:ext>
                    </a:extLst>
                  </p:cNvPr>
                  <p:cNvSpPr/>
                  <p:nvPr/>
                </p:nvSpPr>
                <p:spPr>
                  <a:xfrm>
                    <a:off x="2996907" y="4372469"/>
                    <a:ext cx="383296" cy="97018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𝜶</m:t>
                          </m:r>
                        </m:oMath>
                      </m:oMathPara>
                    </a14:m>
                    <a:endParaRPr lang="es-ES" sz="2400" b="1" dirty="0">
                      <a:solidFill>
                        <a:srgbClr val="FF0000"/>
                      </a:solidFill>
                      <a:latin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Rectángulo 35">
                    <a:extLst>
                      <a:ext uri="{FF2B5EF4-FFF2-40B4-BE49-F238E27FC236}">
                        <a16:creationId xmlns:a16="http://schemas.microsoft.com/office/drawing/2014/main" id="{C475C548-5087-7FB1-ECF1-B8F9EEF312B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6907" y="4372469"/>
                    <a:ext cx="383296" cy="97018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00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P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Rectangle 5">
                <a:extLst>
                  <a:ext uri="{FF2B5EF4-FFF2-40B4-BE49-F238E27FC236}">
                    <a16:creationId xmlns:a16="http://schemas.microsoft.com/office/drawing/2014/main" id="{CBA0B3C2-F41A-61C5-69C8-9FB3E6268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2203" y="4959804"/>
                <a:ext cx="427747" cy="5482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s-PE" sz="2400" b="1" i="1" dirty="0">
                    <a:latin typeface="Times New Roman" pitchFamily="18" charset="0"/>
                  </a:rPr>
                  <a:t>X</a:t>
                </a:r>
                <a:endParaRPr lang="es-CL" sz="2400" b="1" i="1" dirty="0">
                  <a:latin typeface="Times New Roman" pitchFamily="18" charset="0"/>
                </a:endParaRPr>
              </a:p>
            </p:txBody>
          </p:sp>
          <p:sp>
            <p:nvSpPr>
              <p:cNvPr id="38" name="Rectangle 4">
                <a:extLst>
                  <a:ext uri="{FF2B5EF4-FFF2-40B4-BE49-F238E27FC236}">
                    <a16:creationId xmlns:a16="http://schemas.microsoft.com/office/drawing/2014/main" id="{BFED1580-2F83-0D54-0D3A-189E3E98D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069" y="1670136"/>
                <a:ext cx="408402" cy="5482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s-PE" sz="2400" b="1" i="1" dirty="0">
                    <a:latin typeface="Times New Roman" pitchFamily="18" charset="0"/>
                  </a:rPr>
                  <a:t>Y</a:t>
                </a:r>
                <a:endParaRPr lang="es-CL" sz="2400" b="1" i="1" dirty="0">
                  <a:latin typeface="Times New Roman" pitchFamily="18" charset="0"/>
                </a:endParaRPr>
              </a:p>
            </p:txBody>
          </p:sp>
          <p:sp>
            <p:nvSpPr>
              <p:cNvPr id="39" name="Triángulo isósceles 38">
                <a:extLst>
                  <a:ext uri="{FF2B5EF4-FFF2-40B4-BE49-F238E27FC236}">
                    <a16:creationId xmlns:a16="http://schemas.microsoft.com/office/drawing/2014/main" id="{6E4C9B39-77DA-A04C-ED35-7830151406BA}"/>
                  </a:ext>
                </a:extLst>
              </p:cNvPr>
              <p:cNvSpPr/>
              <p:nvPr/>
            </p:nvSpPr>
            <p:spPr>
              <a:xfrm rot="5400000">
                <a:off x="4646001" y="5171613"/>
                <a:ext cx="116457" cy="130457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40" name="Triángulo isósceles 39">
                <a:extLst>
                  <a:ext uri="{FF2B5EF4-FFF2-40B4-BE49-F238E27FC236}">
                    <a16:creationId xmlns:a16="http://schemas.microsoft.com/office/drawing/2014/main" id="{8D2699A4-79F8-A308-88D5-1C521F8DD52F}"/>
                  </a:ext>
                </a:extLst>
              </p:cNvPr>
              <p:cNvSpPr/>
              <p:nvPr/>
            </p:nvSpPr>
            <p:spPr>
              <a:xfrm>
                <a:off x="919171" y="2012623"/>
                <a:ext cx="116457" cy="130457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</p:grp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1BA8888F-513D-5745-BBE7-625AE2C8A59B}"/>
                </a:ext>
              </a:extLst>
            </p:cNvPr>
            <p:cNvCxnSpPr>
              <a:cxnSpLocks/>
            </p:cNvCxnSpPr>
            <p:nvPr/>
          </p:nvCxnSpPr>
          <p:spPr>
            <a:xfrm>
              <a:off x="6267567" y="5505995"/>
              <a:ext cx="1812942" cy="1161062"/>
            </a:xfrm>
            <a:prstGeom prst="straightConnector1">
              <a:avLst/>
            </a:prstGeom>
            <a:ln w="41275" cmpd="sng">
              <a:solidFill>
                <a:schemeClr val="accent6">
                  <a:lumMod val="5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9B704B6-B9C4-318E-41CC-9ECFBC43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6B5B-0A90-3F48-A7CD-CD65C45570C7}" type="datetime1">
              <a:rPr lang="pt-BR" smtClean="0"/>
              <a:t>21/07/2022</a:t>
            </a:fld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C5144F-13B4-DBB9-BA94-2C6DA196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11</a:t>
            </a:fld>
            <a:endParaRPr lang="pt-BR"/>
          </a:p>
        </p:txBody>
      </p:sp>
      <p:sp>
        <p:nvSpPr>
          <p:cNvPr id="19" name="30 CuadroTexto">
            <a:extLst>
              <a:ext uri="{FF2B5EF4-FFF2-40B4-BE49-F238E27FC236}">
                <a16:creationId xmlns:a16="http://schemas.microsoft.com/office/drawing/2014/main" id="{9ED93168-4ED4-271C-5BF4-B8E733F3B6AD}"/>
              </a:ext>
            </a:extLst>
          </p:cNvPr>
          <p:cNvSpPr txBox="1"/>
          <p:nvPr/>
        </p:nvSpPr>
        <p:spPr>
          <a:xfrm>
            <a:off x="494487" y="950950"/>
            <a:ext cx="3905236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s-PE" dirty="0">
                <a:solidFill>
                  <a:schemeClr val="accent6">
                    <a:lumMod val="75000"/>
                  </a:schemeClr>
                </a:solidFill>
              </a:rPr>
              <a:t>1. RECTA VERTICAL: ECUACIÓN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31 Objeto">
                <a:extLst>
                  <a:ext uri="{FF2B5EF4-FFF2-40B4-BE49-F238E27FC236}">
                    <a16:creationId xmlns:a16="http://schemas.microsoft.com/office/drawing/2014/main" id="{59C17114-61EC-E93F-89A5-AA330C182CD1}"/>
                  </a:ext>
                </a:extLst>
              </p:cNvPr>
              <p:cNvSpPr txBox="1"/>
              <p:nvPr/>
            </p:nvSpPr>
            <p:spPr bwMode="auto">
              <a:xfrm>
                <a:off x="500063" y="1588972"/>
                <a:ext cx="5595937" cy="68319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s-PE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PE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P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s-P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P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P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s-P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s-P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P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s-PE" i="0" dirty="0">
                    <a:solidFill>
                      <a:srgbClr val="000000"/>
                    </a:solidFill>
                    <a:latin typeface="+mj-lt"/>
                  </a:rPr>
                  <a:t>todos</a:t>
                </a:r>
                <a:r>
                  <a:rPr lang="es-PE" b="0" i="0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es-PE" i="0" dirty="0">
                    <a:solidFill>
                      <a:srgbClr val="000000"/>
                    </a:solidFill>
                    <a:latin typeface="+mj-lt"/>
                  </a:rPr>
                  <a:t>los puntos</a:t>
                </a:r>
                <a:r>
                  <a:rPr lang="es-PE" b="0" i="0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es-PE" i="0" dirty="0">
                    <a:solidFill>
                      <a:srgbClr val="000000"/>
                    </a:solidFill>
                    <a:latin typeface="+mj-lt"/>
                  </a:rPr>
                  <a:t>de</a:t>
                </a:r>
                <a:r>
                  <a:rPr lang="es-PE" b="0" i="0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es-PE" i="0" dirty="0">
                    <a:solidFill>
                      <a:srgbClr val="000000"/>
                    </a:solidFill>
                    <a:latin typeface="+mj-lt"/>
                  </a:rPr>
                  <a:t>abscisa</a:t>
                </a:r>
                <a:r>
                  <a:rPr lang="es-PE" b="0" i="0" dirty="0">
                    <a:solidFill>
                      <a:srgbClr val="00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s-P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P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s-PE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s-P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s-P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P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s-P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P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P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s-P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s-P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s-P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s-PE" i="0" dirty="0">
                    <a:solidFill>
                      <a:srgbClr val="000000"/>
                    </a:solidFill>
                    <a:latin typeface="+mj-lt"/>
                  </a:rPr>
                  <a:t>todos</a:t>
                </a:r>
                <a:r>
                  <a:rPr lang="es-PE" b="0" i="0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es-PE" i="0" dirty="0">
                    <a:solidFill>
                      <a:srgbClr val="000000"/>
                    </a:solidFill>
                    <a:latin typeface="+mj-lt"/>
                  </a:rPr>
                  <a:t>los</a:t>
                </a:r>
                <a:r>
                  <a:rPr lang="es-PE" b="0" i="0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es-PE" i="0" dirty="0">
                    <a:solidFill>
                      <a:srgbClr val="000000"/>
                    </a:solidFill>
                    <a:latin typeface="+mj-lt"/>
                  </a:rPr>
                  <a:t>puntos</a:t>
                </a:r>
                <a:r>
                  <a:rPr lang="es-PE" b="0" i="0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es-PE" i="0" dirty="0">
                    <a:solidFill>
                      <a:srgbClr val="000000"/>
                    </a:solidFill>
                    <a:latin typeface="+mj-lt"/>
                  </a:rPr>
                  <a:t>de</a:t>
                </a:r>
                <a:r>
                  <a:rPr lang="es-PE" b="0" i="0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es-PE" i="0" dirty="0">
                    <a:solidFill>
                      <a:srgbClr val="000000"/>
                    </a:solidFill>
                    <a:latin typeface="+mj-lt"/>
                  </a:rPr>
                  <a:t>abscisa</a:t>
                </a:r>
                <a:r>
                  <a:rPr lang="es-PE" b="0" i="0" dirty="0">
                    <a:solidFill>
                      <a:srgbClr val="00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s-P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s-P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E" dirty="0"/>
              </a:p>
            </p:txBody>
          </p:sp>
        </mc:Choice>
        <mc:Fallback xmlns="">
          <p:sp>
            <p:nvSpPr>
              <p:cNvPr id="20" name="31 Objeto">
                <a:extLst>
                  <a:ext uri="{FF2B5EF4-FFF2-40B4-BE49-F238E27FC236}">
                    <a16:creationId xmlns:a16="http://schemas.microsoft.com/office/drawing/2014/main" id="{59C17114-61EC-E93F-89A5-AA330C182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063" y="1588972"/>
                <a:ext cx="5595937" cy="683195"/>
              </a:xfrm>
              <a:prstGeom prst="rect">
                <a:avLst/>
              </a:prstGeom>
              <a:blipFill>
                <a:blip r:embed="rId15"/>
                <a:stretch>
                  <a:fillRect t="-5357" b="-803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32 CuadroTexto">
            <a:extLst>
              <a:ext uri="{FF2B5EF4-FFF2-40B4-BE49-F238E27FC236}">
                <a16:creationId xmlns:a16="http://schemas.microsoft.com/office/drawing/2014/main" id="{8B7CA9FA-B3C5-BC83-73DF-34FEA4DABEC0}"/>
              </a:ext>
            </a:extLst>
          </p:cNvPr>
          <p:cNvSpPr txBox="1"/>
          <p:nvPr/>
        </p:nvSpPr>
        <p:spPr>
          <a:xfrm>
            <a:off x="519657" y="2512169"/>
            <a:ext cx="3899689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s-PE" dirty="0">
                <a:solidFill>
                  <a:schemeClr val="accent6">
                    <a:lumMod val="75000"/>
                  </a:schemeClr>
                </a:solidFill>
                <a:latin typeface="Euphemia" panose="020B0503040102020104" pitchFamily="34" charset="0"/>
              </a:rPr>
              <a:t>2. RECTA HORIZONTAL: ECUACIÓN </a:t>
            </a:r>
          </a:p>
        </p:txBody>
      </p:sp>
      <p:pic>
        <p:nvPicPr>
          <p:cNvPr id="23" name="38 Imagen" descr="5.jpg">
            <a:extLst>
              <a:ext uri="{FF2B5EF4-FFF2-40B4-BE49-F238E27FC236}">
                <a16:creationId xmlns:a16="http://schemas.microsoft.com/office/drawing/2014/main" id="{9DF72261-F125-9585-6CAF-6895268A4577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76125" y="784013"/>
            <a:ext cx="2401086" cy="1488154"/>
          </a:xfrm>
          <a:prstGeom prst="rect">
            <a:avLst/>
          </a:prstGeom>
          <a:ln w="15875">
            <a:solidFill>
              <a:schemeClr val="accent6">
                <a:lumMod val="50000"/>
              </a:schemeClr>
            </a:solidFill>
          </a:ln>
        </p:spPr>
      </p:pic>
      <p:pic>
        <p:nvPicPr>
          <p:cNvPr id="24" name="39 Imagen" descr="6.jpg">
            <a:extLst>
              <a:ext uri="{FF2B5EF4-FFF2-40B4-BE49-F238E27FC236}">
                <a16:creationId xmlns:a16="http://schemas.microsoft.com/office/drawing/2014/main" id="{F7939294-F980-1E7E-C53D-FF70FBAD4D6B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44796" y="2615559"/>
            <a:ext cx="2806451" cy="1395879"/>
          </a:xfrm>
          <a:prstGeom prst="rect">
            <a:avLst/>
          </a:prstGeom>
          <a:ln w="15875">
            <a:solidFill>
              <a:schemeClr val="accent6">
                <a:lumMod val="50000"/>
              </a:schemeClr>
            </a:solidFill>
          </a:ln>
        </p:spPr>
      </p:pic>
      <p:sp>
        <p:nvSpPr>
          <p:cNvPr id="26" name="32 CuadroTexto">
            <a:extLst>
              <a:ext uri="{FF2B5EF4-FFF2-40B4-BE49-F238E27FC236}">
                <a16:creationId xmlns:a16="http://schemas.microsoft.com/office/drawing/2014/main" id="{FCB8B8A7-5EEC-FDAD-738C-21067BF61626}"/>
              </a:ext>
            </a:extLst>
          </p:cNvPr>
          <p:cNvSpPr txBox="1"/>
          <p:nvPr/>
        </p:nvSpPr>
        <p:spPr>
          <a:xfrm>
            <a:off x="548919" y="4205448"/>
            <a:ext cx="5274066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s-PE" dirty="0">
                <a:solidFill>
                  <a:schemeClr val="accent6">
                    <a:lumMod val="75000"/>
                  </a:schemeClr>
                </a:solidFill>
                <a:latin typeface="Euphemia" panose="020B0503040102020104" pitchFamily="34" charset="0"/>
              </a:rPr>
              <a:t>3. ÁNGULO DE INCLINACIÓN :</a:t>
            </a:r>
            <a:r>
              <a:rPr lang="es-PE" b="1" dirty="0">
                <a:solidFill>
                  <a:schemeClr val="accent6">
                    <a:lumMod val="75000"/>
                  </a:schemeClr>
                </a:solidFill>
                <a:latin typeface="Euphemia" panose="020B0503040102020104" pitchFamily="34" charset="0"/>
              </a:rPr>
              <a:t> </a:t>
            </a:r>
            <a:r>
              <a:rPr lang="es-PE" dirty="0">
                <a:solidFill>
                  <a:schemeClr val="accent6">
                    <a:lumMod val="75000"/>
                  </a:schemeClr>
                </a:solidFill>
                <a:latin typeface="Euphemia" panose="020B0503040102020104" pitchFamily="34" charset="0"/>
              </a:rPr>
              <a:t>PENDIENTE DE UNA RECTA</a:t>
            </a:r>
          </a:p>
        </p:txBody>
      </p:sp>
      <p:sp>
        <p:nvSpPr>
          <p:cNvPr id="27" name="30 CuadroTexto">
            <a:extLst>
              <a:ext uri="{FF2B5EF4-FFF2-40B4-BE49-F238E27FC236}">
                <a16:creationId xmlns:a16="http://schemas.microsoft.com/office/drawing/2014/main" id="{0A6C82C3-1704-6C4C-53E2-53DB933861D4}"/>
              </a:ext>
            </a:extLst>
          </p:cNvPr>
          <p:cNvSpPr txBox="1"/>
          <p:nvPr/>
        </p:nvSpPr>
        <p:spPr>
          <a:xfrm>
            <a:off x="494488" y="367322"/>
            <a:ext cx="4302799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s-PE" dirty="0">
                <a:solidFill>
                  <a:schemeClr val="accent6">
                    <a:lumMod val="75000"/>
                  </a:schemeClr>
                </a:solidFill>
                <a:latin typeface="Euphemia" panose="020B0503040102020104" pitchFamily="34" charset="0"/>
              </a:rPr>
              <a:t>LA RECTA EN EL PLANO CARTESIANO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ángulo 40">
                <a:extLst>
                  <a:ext uri="{FF2B5EF4-FFF2-40B4-BE49-F238E27FC236}">
                    <a16:creationId xmlns:a16="http://schemas.microsoft.com/office/drawing/2014/main" id="{99A346CC-F0D3-280F-55EA-AF31D6D51F43}"/>
                  </a:ext>
                </a:extLst>
              </p:cNvPr>
              <p:cNvSpPr/>
              <p:nvPr/>
            </p:nvSpPr>
            <p:spPr>
              <a:xfrm>
                <a:off x="8571425" y="4497222"/>
                <a:ext cx="2844800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274638" indent="-274638"/>
                <a14:m>
                  <m:oMath xmlns:m="http://schemas.openxmlformats.org/officeDocument/2006/math">
                    <m:r>
                      <a:rPr lang="es-ES" sz="1800" b="1" i="1" smtClean="0">
                        <a:solidFill>
                          <a:srgbClr val="C00000"/>
                        </a:solidFill>
                        <a:latin typeface="Cambria Math"/>
                      </a:rPr>
                      <m:t>𝜶</m:t>
                    </m:r>
                  </m:oMath>
                </a14:m>
                <a:r>
                  <a:rPr lang="es-ES" sz="1800" b="1" dirty="0">
                    <a:solidFill>
                      <a:srgbClr val="C00000"/>
                    </a:solidFill>
                    <a:latin typeface="Times New Roman" pitchFamily="18" charset="0"/>
                  </a:rPr>
                  <a:t>: </a:t>
                </a:r>
                <a:r>
                  <a:rPr lang="es-ES" dirty="0"/>
                  <a:t>Ángulo de inclinación de la recta</a:t>
                </a:r>
                <a:endParaRPr lang="es-PE" dirty="0"/>
              </a:p>
            </p:txBody>
          </p:sp>
        </mc:Choice>
        <mc:Fallback xmlns="">
          <p:sp>
            <p:nvSpPr>
              <p:cNvPr id="41" name="Rectángulo 40">
                <a:extLst>
                  <a:ext uri="{FF2B5EF4-FFF2-40B4-BE49-F238E27FC236}">
                    <a16:creationId xmlns:a16="http://schemas.microsoft.com/office/drawing/2014/main" id="{99A346CC-F0D3-280F-55EA-AF31D6D51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425" y="4497222"/>
                <a:ext cx="2844800" cy="646331"/>
              </a:xfrm>
              <a:prstGeom prst="rect">
                <a:avLst/>
              </a:prstGeom>
              <a:blipFill>
                <a:blip r:embed="rId18"/>
                <a:stretch>
                  <a:fillRect t="-5556" r="-2132" b="-1296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upo 41">
            <a:extLst>
              <a:ext uri="{FF2B5EF4-FFF2-40B4-BE49-F238E27FC236}">
                <a16:creationId xmlns:a16="http://schemas.microsoft.com/office/drawing/2014/main" id="{939AC675-70E7-4646-3739-B9E9E52D22B4}"/>
              </a:ext>
            </a:extLst>
          </p:cNvPr>
          <p:cNvGrpSpPr/>
          <p:nvPr/>
        </p:nvGrpSpPr>
        <p:grpSpPr>
          <a:xfrm>
            <a:off x="1008970" y="5075341"/>
            <a:ext cx="4114195" cy="1200328"/>
            <a:chOff x="4497457" y="3446846"/>
            <a:chExt cx="6325496" cy="16887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 Box 26">
                  <a:extLst>
                    <a:ext uri="{FF2B5EF4-FFF2-40B4-BE49-F238E27FC236}">
                      <a16:creationId xmlns:a16="http://schemas.microsoft.com/office/drawing/2014/main" id="{0DA4F45F-59FC-015D-ED27-D2D2C7F390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97457" y="3446846"/>
                  <a:ext cx="3357588" cy="1688756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703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just">
                    <a:spcBef>
                      <a:spcPct val="50000"/>
                    </a:spcBef>
                  </a:pPr>
                  <a:r>
                    <a:rPr lang="es-PE" dirty="0">
                      <a:solidFill>
                        <a:schemeClr val="tx1"/>
                      </a:solidFill>
                    </a:rPr>
                    <a:t>La pendiente de una recta </a:t>
                  </a:r>
                  <a14:m>
                    <m:oMath xmlns:m="http://schemas.openxmlformats.org/officeDocument/2006/math">
                      <m:r>
                        <a:rPr lang="es-PE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s-PE" dirty="0">
                      <a:solidFill>
                        <a:schemeClr val="tx1"/>
                      </a:solidFill>
                    </a:rPr>
                    <a:t> no vertical se define como:</a:t>
                  </a:r>
                  <a:endParaRPr lang="es-CL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 Box 26">
                  <a:extLst>
                    <a:ext uri="{FF2B5EF4-FFF2-40B4-BE49-F238E27FC236}">
                      <a16:creationId xmlns:a16="http://schemas.microsoft.com/office/drawing/2014/main" id="{0DA4F45F-59FC-015D-ED27-D2D2C7F39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97457" y="3446846"/>
                  <a:ext cx="3357588" cy="1688756"/>
                </a:xfrm>
                <a:prstGeom prst="rect">
                  <a:avLst/>
                </a:prstGeom>
                <a:blipFill>
                  <a:blip r:embed="rId19"/>
                  <a:stretch>
                    <a:fillRect l="-2216" t="-2513" r="-1662" b="-6533"/>
                  </a:stretch>
                </a:blipFill>
                <a:ln w="19050">
                  <a:solidFill>
                    <a:srgbClr val="703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2 CuadroTexto">
                  <a:extLst>
                    <a:ext uri="{FF2B5EF4-FFF2-40B4-BE49-F238E27FC236}">
                      <a16:creationId xmlns:a16="http://schemas.microsoft.com/office/drawing/2014/main" id="{1F70CED3-CE35-2F69-8E35-5EF8E30FD425}"/>
                    </a:ext>
                  </a:extLst>
                </p:cNvPr>
                <p:cNvSpPr txBox="1"/>
                <p:nvPr/>
              </p:nvSpPr>
              <p:spPr>
                <a:xfrm>
                  <a:off x="8598395" y="3915248"/>
                  <a:ext cx="2224558" cy="519618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7030A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s-E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s-PE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PE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b="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𝑡𝑎𝑛</m:t>
                            </m:r>
                          </m:fName>
                          <m:e>
                            <m:r>
                              <a:rPr lang="es-ES" b="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𝛼</m:t>
                            </m:r>
                          </m:e>
                        </m:func>
                      </m:oMath>
                    </m:oMathPara>
                  </a14:m>
                  <a:endParaRPr lang="es-PE" dirty="0">
                    <a:latin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4" name="2 CuadroTexto">
                  <a:extLst>
                    <a:ext uri="{FF2B5EF4-FFF2-40B4-BE49-F238E27FC236}">
                      <a16:creationId xmlns:a16="http://schemas.microsoft.com/office/drawing/2014/main" id="{1F70CED3-CE35-2F69-8E35-5EF8E30FD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8395" y="3915248"/>
                  <a:ext cx="2224558" cy="51961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31 Objeto">
                <a:extLst>
                  <a:ext uri="{FF2B5EF4-FFF2-40B4-BE49-F238E27FC236}">
                    <a16:creationId xmlns:a16="http://schemas.microsoft.com/office/drawing/2014/main" id="{D075BFCE-41A9-1F86-7A5B-34E45DBF4329}"/>
                  </a:ext>
                </a:extLst>
              </p:cNvPr>
              <p:cNvSpPr txBox="1"/>
              <p:nvPr/>
            </p:nvSpPr>
            <p:spPr bwMode="auto">
              <a:xfrm>
                <a:off x="494486" y="3201877"/>
                <a:ext cx="5859104" cy="68319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s-PE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PE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P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s-P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P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P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s-P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s-P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P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s-P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s-PE" i="0" dirty="0">
                    <a:solidFill>
                      <a:srgbClr val="000000"/>
                    </a:solidFill>
                    <a:latin typeface="+mj-lt"/>
                  </a:rPr>
                  <a:t>todos</a:t>
                </a:r>
                <a:r>
                  <a:rPr lang="es-PE" b="0" i="0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es-PE" i="0" dirty="0">
                    <a:solidFill>
                      <a:srgbClr val="000000"/>
                    </a:solidFill>
                    <a:latin typeface="+mj-lt"/>
                  </a:rPr>
                  <a:t>los puntos</a:t>
                </a:r>
                <a:r>
                  <a:rPr lang="es-PE" b="0" i="0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es-PE" i="0" dirty="0">
                    <a:solidFill>
                      <a:srgbClr val="000000"/>
                    </a:solidFill>
                    <a:latin typeface="+mj-lt"/>
                  </a:rPr>
                  <a:t>de</a:t>
                </a:r>
                <a:r>
                  <a:rPr lang="es-PE" b="0" i="0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es-PE" dirty="0">
                    <a:solidFill>
                      <a:srgbClr val="000000"/>
                    </a:solidFill>
                    <a:latin typeface="+mj-lt"/>
                  </a:rPr>
                  <a:t>ordenada </a:t>
                </a:r>
                <a14:m>
                  <m:oMath xmlns:m="http://schemas.openxmlformats.org/officeDocument/2006/math">
                    <m:r>
                      <a:rPr lang="es-PE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s-PE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P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s-P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P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P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P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s-P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s-P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P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P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P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s-PE" i="0" dirty="0">
                    <a:solidFill>
                      <a:srgbClr val="000000"/>
                    </a:solidFill>
                    <a:latin typeface="+mj-lt"/>
                  </a:rPr>
                  <a:t>todos</a:t>
                </a:r>
                <a:r>
                  <a:rPr lang="es-PE" b="0" i="0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es-PE" i="0" dirty="0">
                    <a:solidFill>
                      <a:srgbClr val="000000"/>
                    </a:solidFill>
                    <a:latin typeface="+mj-lt"/>
                  </a:rPr>
                  <a:t>los</a:t>
                </a:r>
                <a:r>
                  <a:rPr lang="es-PE" b="0" i="0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es-PE" i="0" dirty="0">
                    <a:solidFill>
                      <a:srgbClr val="000000"/>
                    </a:solidFill>
                    <a:latin typeface="+mj-lt"/>
                  </a:rPr>
                  <a:t>puntos</a:t>
                </a:r>
                <a:r>
                  <a:rPr lang="es-PE" b="0" i="0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es-PE" i="0" dirty="0">
                    <a:solidFill>
                      <a:srgbClr val="000000"/>
                    </a:solidFill>
                    <a:latin typeface="+mj-lt"/>
                  </a:rPr>
                  <a:t>de</a:t>
                </a:r>
                <a:r>
                  <a:rPr lang="es-PE" b="0" i="0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es-PE" i="0" dirty="0">
                    <a:solidFill>
                      <a:srgbClr val="000000"/>
                    </a:solidFill>
                    <a:latin typeface="+mj-lt"/>
                  </a:rPr>
                  <a:t>ordenada</a:t>
                </a:r>
                <a:r>
                  <a:rPr lang="es-PE" b="0" i="0" dirty="0">
                    <a:solidFill>
                      <a:srgbClr val="00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s-P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s-P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E" dirty="0"/>
              </a:p>
            </p:txBody>
          </p:sp>
        </mc:Choice>
        <mc:Fallback>
          <p:sp>
            <p:nvSpPr>
              <p:cNvPr id="28" name="31 Objeto">
                <a:extLst>
                  <a:ext uri="{FF2B5EF4-FFF2-40B4-BE49-F238E27FC236}">
                    <a16:creationId xmlns:a16="http://schemas.microsoft.com/office/drawing/2014/main" id="{D075BFCE-41A9-1F86-7A5B-34E45DBF4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486" y="3201877"/>
                <a:ext cx="5859104" cy="683195"/>
              </a:xfrm>
              <a:prstGeom prst="rect">
                <a:avLst/>
              </a:prstGeom>
              <a:blipFill>
                <a:blip r:embed="rId21"/>
                <a:stretch>
                  <a:fillRect t="-4464" b="-80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69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6" grpId="0" animBg="1"/>
      <p:bldP spid="27" grpId="0" animBg="1"/>
      <p:bldP spid="41" grpId="0" animBg="1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9B704B6-B9C4-318E-41CC-9ECFBC43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6B5B-0A90-3F48-A7CD-CD65C45570C7}" type="datetime1">
              <a:rPr lang="pt-BR" smtClean="0"/>
              <a:t>21/07/2022</a:t>
            </a:fld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C5144F-13B4-DBB9-BA94-2C6DA196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12</a:t>
            </a:fld>
            <a:endParaRPr lang="pt-BR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25B8B8E3-BCF4-3C49-1264-0B68E05F609F}"/>
              </a:ext>
            </a:extLst>
          </p:cNvPr>
          <p:cNvSpPr txBox="1"/>
          <p:nvPr/>
        </p:nvSpPr>
        <p:spPr>
          <a:xfrm>
            <a:off x="784527" y="546860"/>
            <a:ext cx="1773143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PE" sz="2800" dirty="0">
                <a:solidFill>
                  <a:srgbClr val="C00000"/>
                </a:solidFill>
                <a:latin typeface="Euphemia" panose="020B0503040102020104" pitchFamily="34" charset="0"/>
              </a:rPr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116C61E-318C-B1BF-D81A-F622CCF403F1}"/>
                  </a:ext>
                </a:extLst>
              </p:cNvPr>
              <p:cNvSpPr txBox="1"/>
              <p:nvPr/>
            </p:nvSpPr>
            <p:spPr>
              <a:xfrm>
                <a:off x="795489" y="1193749"/>
                <a:ext cx="9912267" cy="14017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s-PE" sz="2000" dirty="0">
                    <a:solidFill>
                      <a:schemeClr val="tx1"/>
                    </a:solidFill>
                  </a:rPr>
                  <a:t>Determine el valor aproximado de la pendiente de la recta </a:t>
                </a:r>
                <a14:m>
                  <m:oMath xmlns:m="http://schemas.openxmlformats.org/officeDocument/2006/math">
                    <m:r>
                      <a:rPr lang="es-P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PE" sz="2000" dirty="0">
                    <a:solidFill>
                      <a:schemeClr val="tx1"/>
                    </a:solidFill>
                  </a:rPr>
                  <a:t> mostrada en la figura, si </a:t>
                </a:r>
                <a14:m>
                  <m:oMath xmlns:m="http://schemas.openxmlformats.org/officeDocument/2006/math">
                    <m:r>
                      <a:rPr lang="es-P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s-PE" sz="2000" dirty="0">
                    <a:solidFill>
                      <a:schemeClr val="tx1"/>
                    </a:solidFill>
                  </a:rPr>
                  <a:t> es un ángulo agudo que cumple la relación: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s-PE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P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s-P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−24°</m:t>
                          </m:r>
                        </m:e>
                      </m:d>
                      <m:r>
                        <a:rPr lang="es-PE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PE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  <m:d>
                        <m:dPr>
                          <m:ctrlPr>
                            <a:rPr lang="es-PE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E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s-P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s-P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PE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P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s-PE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P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P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𝑠𝑒𝑛</m:t>
                          </m:r>
                          <m:r>
                            <a:rPr lang="es-P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15°+</m:t>
                          </m:r>
                          <m:r>
                            <a:rPr lang="es-P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s-P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15°)</m:t>
                          </m:r>
                        </m:e>
                        <m:sup>
                          <m:r>
                            <a:rPr lang="es-PE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PE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116C61E-318C-B1BF-D81A-F622CCF40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89" y="1193749"/>
                <a:ext cx="9912267" cy="1401730"/>
              </a:xfrm>
              <a:prstGeom prst="rect">
                <a:avLst/>
              </a:prstGeom>
              <a:blipFill>
                <a:blip r:embed="rId2"/>
                <a:stretch>
                  <a:fillRect l="-615" t="-26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97CD7038-F3F8-099C-6FAA-D7D12C6BEC7C}"/>
              </a:ext>
            </a:extLst>
          </p:cNvPr>
          <p:cNvSpPr txBox="1"/>
          <p:nvPr/>
        </p:nvSpPr>
        <p:spPr>
          <a:xfrm>
            <a:off x="3877448" y="2719148"/>
            <a:ext cx="128308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PE" sz="2000" dirty="0">
                <a:solidFill>
                  <a:srgbClr val="C00000"/>
                </a:solidFill>
              </a:rPr>
              <a:t>Solución</a:t>
            </a:r>
            <a:endParaRPr lang="es-PE" sz="2000" b="1" dirty="0">
              <a:solidFill>
                <a:srgbClr val="0070C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6168D45-7553-B62E-7B93-029C966AC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71" y="2919203"/>
            <a:ext cx="3058603" cy="2362771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73226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B6247-D57B-74DC-704D-EABCCC6F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1425406"/>
            <a:ext cx="10363200" cy="2316848"/>
          </a:xfrm>
        </p:spPr>
        <p:txBody>
          <a:bodyPr/>
          <a:lstStyle/>
          <a:p>
            <a:r>
              <a:rPr lang="es-PE" sz="6000" b="0" dirty="0">
                <a:solidFill>
                  <a:srgbClr val="C00000"/>
                </a:solidFill>
                <a:latin typeface="GothamRounded-Book"/>
              </a:rPr>
              <a:t>Ecuaciones de la recta. Familia de rectas.</a:t>
            </a:r>
            <a:br>
              <a:rPr lang="es-PE" sz="6000" b="0" u="sng" dirty="0">
                <a:solidFill>
                  <a:srgbClr val="C00000"/>
                </a:solidFill>
                <a:latin typeface="GothamRounded-Book"/>
              </a:rPr>
            </a:br>
            <a:br>
              <a:rPr lang="es-ES" sz="6000" b="0" dirty="0">
                <a:solidFill>
                  <a:schemeClr val="tx1"/>
                </a:solidFill>
              </a:rPr>
            </a:br>
            <a:endParaRPr lang="pt-BR" sz="6000" b="0" dirty="0">
              <a:solidFill>
                <a:schemeClr val="tx1"/>
              </a:solidFill>
            </a:endParaRP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DD97674-D7A1-3539-7CFD-89273459E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EA87B-1696-1D40-9B6F-940BA8121D47}" type="datetime1">
              <a:rPr lang="pt-BR" smtClean="0"/>
              <a:t>21/07/2022</a:t>
            </a:fld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5BBBF0-362A-6C0B-134A-4CB158187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498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9B704B6-B9C4-318E-41CC-9ECFBC43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6B5B-0A90-3F48-A7CD-CD65C45570C7}" type="datetime1">
              <a:rPr lang="pt-BR" smtClean="0"/>
              <a:t>21/07/2022</a:t>
            </a:fld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C5144F-13B4-DBB9-BA94-2C6DA196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14</a:t>
            </a:fld>
            <a:endParaRPr lang="pt-BR"/>
          </a:p>
        </p:txBody>
      </p:sp>
      <p:sp>
        <p:nvSpPr>
          <p:cNvPr id="58" name="4 CuadroTexto">
            <a:extLst>
              <a:ext uri="{FF2B5EF4-FFF2-40B4-BE49-F238E27FC236}">
                <a16:creationId xmlns:a16="http://schemas.microsoft.com/office/drawing/2014/main" id="{ABF41526-C971-57BD-774E-0040E0DAE850}"/>
              </a:ext>
            </a:extLst>
          </p:cNvPr>
          <p:cNvSpPr txBox="1"/>
          <p:nvPr/>
        </p:nvSpPr>
        <p:spPr>
          <a:xfrm>
            <a:off x="3928611" y="397449"/>
            <a:ext cx="3121545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s-PE" dirty="0">
                <a:solidFill>
                  <a:schemeClr val="accent6">
                    <a:lumMod val="75000"/>
                  </a:schemeClr>
                </a:solidFill>
                <a:latin typeface="Euphemia" panose="020B0503040102020104" pitchFamily="34" charset="0"/>
              </a:rPr>
              <a:t>ECUACIÓN DE LA RECTA </a:t>
            </a:r>
          </a:p>
        </p:txBody>
      </p:sp>
      <p:graphicFrame>
        <p:nvGraphicFramePr>
          <p:cNvPr id="59" name="20 Objeto">
            <a:extLst>
              <a:ext uri="{FF2B5EF4-FFF2-40B4-BE49-F238E27FC236}">
                <a16:creationId xmlns:a16="http://schemas.microsoft.com/office/drawing/2014/main" id="{5A11B487-076D-1594-F8BE-8B6D8661CC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166088"/>
              </p:ext>
            </p:extLst>
          </p:nvPr>
        </p:nvGraphicFramePr>
        <p:xfrm>
          <a:off x="652770" y="2237275"/>
          <a:ext cx="5378280" cy="396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41600" imgH="253800" progId="Equation.DSMT4">
                  <p:embed/>
                </p:oleObj>
              </mc:Choice>
              <mc:Fallback>
                <p:oleObj name="Equation" r:id="rId2" imgW="3441600" imgH="253800" progId="Equation.DSMT4">
                  <p:embed/>
                  <p:pic>
                    <p:nvPicPr>
                      <p:cNvPr id="21" name="20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70" y="2237275"/>
                        <a:ext cx="5378280" cy="3969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27 CuadroTexto">
            <a:extLst>
              <a:ext uri="{FF2B5EF4-FFF2-40B4-BE49-F238E27FC236}">
                <a16:creationId xmlns:a16="http://schemas.microsoft.com/office/drawing/2014/main" id="{50B0CF89-0156-6702-6440-1F58A09FA932}"/>
              </a:ext>
            </a:extLst>
          </p:cNvPr>
          <p:cNvSpPr txBox="1"/>
          <p:nvPr/>
        </p:nvSpPr>
        <p:spPr>
          <a:xfrm>
            <a:off x="536055" y="980685"/>
            <a:ext cx="5919669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s-PE" sz="1600" dirty="0">
                <a:solidFill>
                  <a:schemeClr val="accent6">
                    <a:lumMod val="75000"/>
                  </a:schemeClr>
                </a:solidFill>
              </a:rPr>
              <a:t>AXIOMA:   </a:t>
            </a:r>
            <a:r>
              <a:rPr lang="es-PE" sz="1600" dirty="0"/>
              <a:t>Por dos puntos distintos, pasa una única recta.</a:t>
            </a:r>
          </a:p>
        </p:txBody>
      </p:sp>
      <p:sp>
        <p:nvSpPr>
          <p:cNvPr id="61" name="34 CuadroTexto">
            <a:extLst>
              <a:ext uri="{FF2B5EF4-FFF2-40B4-BE49-F238E27FC236}">
                <a16:creationId xmlns:a16="http://schemas.microsoft.com/office/drawing/2014/main" id="{993408E0-38D4-2A04-7AB4-FB6B71BCC828}"/>
              </a:ext>
            </a:extLst>
          </p:cNvPr>
          <p:cNvSpPr txBox="1"/>
          <p:nvPr/>
        </p:nvSpPr>
        <p:spPr>
          <a:xfrm>
            <a:off x="536055" y="1633122"/>
            <a:ext cx="1663806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s-PE" dirty="0">
                <a:solidFill>
                  <a:schemeClr val="accent6">
                    <a:lumMod val="75000"/>
                  </a:schemeClr>
                </a:solidFill>
              </a:rPr>
              <a:t>DEFINICIÓN:</a:t>
            </a:r>
            <a:endParaRPr lang="es-PE" sz="1400" dirty="0"/>
          </a:p>
        </p:txBody>
      </p:sp>
      <p:sp>
        <p:nvSpPr>
          <p:cNvPr id="62" name="36 CuadroTexto">
            <a:extLst>
              <a:ext uri="{FF2B5EF4-FFF2-40B4-BE49-F238E27FC236}">
                <a16:creationId xmlns:a16="http://schemas.microsoft.com/office/drawing/2014/main" id="{8690BA96-8FEA-DDF0-4471-07B771B14FDD}"/>
              </a:ext>
            </a:extLst>
          </p:cNvPr>
          <p:cNvSpPr txBox="1"/>
          <p:nvPr/>
        </p:nvSpPr>
        <p:spPr>
          <a:xfrm>
            <a:off x="536056" y="4004579"/>
            <a:ext cx="1663806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s-PE" dirty="0">
                <a:solidFill>
                  <a:schemeClr val="accent6">
                    <a:lumMod val="75000"/>
                  </a:schemeClr>
                </a:solidFill>
              </a:rPr>
              <a:t>PROPIEDAD</a:t>
            </a:r>
            <a:endParaRPr lang="es-P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37 Objeto">
                <a:extLst>
                  <a:ext uri="{FF2B5EF4-FFF2-40B4-BE49-F238E27FC236}">
                    <a16:creationId xmlns:a16="http://schemas.microsoft.com/office/drawing/2014/main" id="{9F89FF74-EA7A-DEB1-6073-49D48E878851}"/>
                  </a:ext>
                </a:extLst>
              </p:cNvPr>
              <p:cNvSpPr txBox="1"/>
              <p:nvPr/>
            </p:nvSpPr>
            <p:spPr bwMode="auto">
              <a:xfrm>
                <a:off x="587820" y="4517100"/>
                <a:ext cx="5508180" cy="127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s-PE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1.  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=0→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PE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s-PE" i="0" dirty="0">
                    <a:solidFill>
                      <a:srgbClr val="C00000"/>
                    </a:solidFill>
                    <a:latin typeface="+mj-lt"/>
                  </a:rPr>
                  <a:t>es horizontal</a:t>
                </a:r>
                <a:br>
                  <a:rPr lang="es-PE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s-PE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  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=∞→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PE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s-PE" i="0" dirty="0">
                    <a:solidFill>
                      <a:srgbClr val="C00000"/>
                    </a:solidFill>
                    <a:latin typeface="+mj-lt"/>
                  </a:rPr>
                  <a:t>es vertical</a:t>
                </a:r>
                <a:br>
                  <a:rPr lang="es-PE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s-PE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  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&gt;0→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PE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s-PE" i="0" dirty="0">
                    <a:solidFill>
                      <a:srgbClr val="C00000"/>
                    </a:solidFill>
                    <a:latin typeface="+mj-lt"/>
                  </a:rPr>
                  <a:t>es oblicua inclinada a la derecha</a:t>
                </a:r>
                <a:br>
                  <a:rPr lang="es-PE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s-PE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4.  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&lt;0→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PE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s-PE" i="0" dirty="0">
                    <a:solidFill>
                      <a:srgbClr val="C00000"/>
                    </a:solidFill>
                    <a:latin typeface="+mj-lt"/>
                  </a:rPr>
                  <a:t>es oblicua inclinada a la izquierda</a:t>
                </a:r>
                <a:endParaRPr lang="es-P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3" name="37 Objeto">
                <a:extLst>
                  <a:ext uri="{FF2B5EF4-FFF2-40B4-BE49-F238E27FC236}">
                    <a16:creationId xmlns:a16="http://schemas.microsoft.com/office/drawing/2014/main" id="{9F89FF74-EA7A-DEB1-6073-49D48E878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7820" y="4517100"/>
                <a:ext cx="5508180" cy="1270000"/>
              </a:xfrm>
              <a:prstGeom prst="rect">
                <a:avLst/>
              </a:prstGeom>
              <a:blipFill>
                <a:blip r:embed="rId4"/>
                <a:stretch>
                  <a:fillRect t="-2381" b="-95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" name="56 Imagen" descr="7.jpg">
            <a:extLst>
              <a:ext uri="{FF2B5EF4-FFF2-40B4-BE49-F238E27FC236}">
                <a16:creationId xmlns:a16="http://schemas.microsoft.com/office/drawing/2014/main" id="{A1CC3B26-E078-FE7C-2CA3-B96A85CA586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6364"/>
          <a:stretch>
            <a:fillRect/>
          </a:stretch>
        </p:blipFill>
        <p:spPr>
          <a:xfrm>
            <a:off x="7717537" y="1044203"/>
            <a:ext cx="3619336" cy="2856733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74" name="57 Imagen" descr="8.jpg">
            <a:extLst>
              <a:ext uri="{FF2B5EF4-FFF2-40B4-BE49-F238E27FC236}">
                <a16:creationId xmlns:a16="http://schemas.microsoft.com/office/drawing/2014/main" id="{19EB0BD7-B0D8-1D42-5C00-644B000AD4E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55724" y="4234266"/>
            <a:ext cx="4881149" cy="2041403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</p:pic>
      <p:graphicFrame>
        <p:nvGraphicFramePr>
          <p:cNvPr id="75" name="Object 6">
            <a:extLst>
              <a:ext uri="{FF2B5EF4-FFF2-40B4-BE49-F238E27FC236}">
                <a16:creationId xmlns:a16="http://schemas.microsoft.com/office/drawing/2014/main" id="{334CAFDE-6250-E734-10B0-A531FE7517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5669270"/>
              </p:ext>
            </p:extLst>
          </p:nvPr>
        </p:nvGraphicFramePr>
        <p:xfrm>
          <a:off x="587375" y="2601913"/>
          <a:ext cx="6167438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165560" imgH="723600" progId="Equation.DSMT4">
                  <p:embed/>
                </p:oleObj>
              </mc:Choice>
              <mc:Fallback>
                <p:oleObj name="Equation" r:id="rId7" imgW="4165560" imgH="723600" progId="Equation.DSMT4">
                  <p:embed/>
                  <p:pic>
                    <p:nvPicPr>
                      <p:cNvPr id="1741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75" y="2601913"/>
                        <a:ext cx="6167438" cy="10715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995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9B704B6-B9C4-318E-41CC-9ECFBC43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6B5B-0A90-3F48-A7CD-CD65C45570C7}" type="datetime1">
              <a:rPr lang="pt-BR" smtClean="0"/>
              <a:t>21/07/2022</a:t>
            </a:fld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C5144F-13B4-DBB9-BA94-2C6DA196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15</a:t>
            </a:fld>
            <a:endParaRPr lang="pt-BR"/>
          </a:p>
        </p:txBody>
      </p:sp>
      <p:sp>
        <p:nvSpPr>
          <p:cNvPr id="64" name="40 CuadroTexto">
            <a:extLst>
              <a:ext uri="{FF2B5EF4-FFF2-40B4-BE49-F238E27FC236}">
                <a16:creationId xmlns:a16="http://schemas.microsoft.com/office/drawing/2014/main" id="{543CAEA9-BF26-0953-B038-2822D989C6B0}"/>
              </a:ext>
            </a:extLst>
          </p:cNvPr>
          <p:cNvSpPr txBox="1"/>
          <p:nvPr/>
        </p:nvSpPr>
        <p:spPr>
          <a:xfrm>
            <a:off x="695756" y="485216"/>
            <a:ext cx="4287061" cy="369332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s-PE" dirty="0">
                <a:solidFill>
                  <a:schemeClr val="accent6">
                    <a:lumMod val="75000"/>
                  </a:schemeClr>
                </a:solidFill>
              </a:rPr>
              <a:t>1. </a:t>
            </a:r>
            <a:r>
              <a:rPr lang="es-PE" dirty="0">
                <a:solidFill>
                  <a:srgbClr val="C00000"/>
                </a:solidFill>
              </a:rPr>
              <a:t>ECUACIÓN PUNTO-PENDIENTE</a:t>
            </a:r>
            <a:endParaRPr lang="es-PE" sz="1400" dirty="0">
              <a:solidFill>
                <a:srgbClr val="C00000"/>
              </a:solidFill>
            </a:endParaRPr>
          </a:p>
        </p:txBody>
      </p:sp>
      <p:sp>
        <p:nvSpPr>
          <p:cNvPr id="67" name="44 CuadroTexto">
            <a:extLst>
              <a:ext uri="{FF2B5EF4-FFF2-40B4-BE49-F238E27FC236}">
                <a16:creationId xmlns:a16="http://schemas.microsoft.com/office/drawing/2014/main" id="{426058E2-BF9A-37E7-3474-F537E1DA7757}"/>
              </a:ext>
            </a:extLst>
          </p:cNvPr>
          <p:cNvSpPr txBox="1"/>
          <p:nvPr/>
        </p:nvSpPr>
        <p:spPr>
          <a:xfrm>
            <a:off x="749832" y="2457103"/>
            <a:ext cx="5394373" cy="369332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s-PE" dirty="0">
                <a:solidFill>
                  <a:srgbClr val="C00000"/>
                </a:solidFill>
              </a:rPr>
              <a:t>2. ECUACIÓN INTERCEPTOS CON LOS EJES:</a:t>
            </a:r>
            <a:endParaRPr lang="es-PE" sz="1400" dirty="0">
              <a:solidFill>
                <a:srgbClr val="C00000"/>
              </a:solidFill>
            </a:endParaRPr>
          </a:p>
        </p:txBody>
      </p:sp>
      <p:sp>
        <p:nvSpPr>
          <p:cNvPr id="69" name="48 CuadroTexto">
            <a:extLst>
              <a:ext uri="{FF2B5EF4-FFF2-40B4-BE49-F238E27FC236}">
                <a16:creationId xmlns:a16="http://schemas.microsoft.com/office/drawing/2014/main" id="{7B3FF87F-3EA1-C9CC-08F4-30C22A1D4412}"/>
              </a:ext>
            </a:extLst>
          </p:cNvPr>
          <p:cNvSpPr txBox="1"/>
          <p:nvPr/>
        </p:nvSpPr>
        <p:spPr>
          <a:xfrm>
            <a:off x="600667" y="4818663"/>
            <a:ext cx="6097314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s-PE" dirty="0">
                <a:solidFill>
                  <a:schemeClr val="accent6">
                    <a:lumMod val="75000"/>
                  </a:schemeClr>
                </a:solidFill>
              </a:rPr>
              <a:t>3. </a:t>
            </a:r>
            <a:r>
              <a:rPr lang="es-PE" dirty="0">
                <a:solidFill>
                  <a:srgbClr val="C00000"/>
                </a:solidFill>
              </a:rPr>
              <a:t>ECUACIÓN GENERAL</a:t>
            </a:r>
            <a:endParaRPr lang="es-PE" sz="1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49 Objeto">
                <a:extLst>
                  <a:ext uri="{FF2B5EF4-FFF2-40B4-BE49-F238E27FC236}">
                    <a16:creationId xmlns:a16="http://schemas.microsoft.com/office/drawing/2014/main" id="{5B318088-17C9-49B6-CE52-E35903B77194}"/>
                  </a:ext>
                </a:extLst>
              </p:cNvPr>
              <p:cNvSpPr txBox="1"/>
              <p:nvPr/>
            </p:nvSpPr>
            <p:spPr bwMode="auto">
              <a:xfrm>
                <a:off x="3334619" y="4806478"/>
                <a:ext cx="3591003" cy="45164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PE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=0,(</m:t>
                      </m:r>
                      <m:func>
                        <m:funcPr>
                          <m:ctrlPr>
                            <a:rPr lang="es-P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PE" b="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s-PE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sSup>
                        <m:sSupPr>
                          <m:ctrlPr>
                            <a:rPr lang="es-P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PE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s-PE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es-PE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0" name="49 Objeto">
                <a:extLst>
                  <a:ext uri="{FF2B5EF4-FFF2-40B4-BE49-F238E27FC236}">
                    <a16:creationId xmlns:a16="http://schemas.microsoft.com/office/drawing/2014/main" id="{5B318088-17C9-49B6-CE52-E35903B77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4619" y="4806478"/>
                <a:ext cx="3591003" cy="451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51 Objeto">
                <a:extLst>
                  <a:ext uri="{FF2B5EF4-FFF2-40B4-BE49-F238E27FC236}">
                    <a16:creationId xmlns:a16="http://schemas.microsoft.com/office/drawing/2014/main" id="{A3BD6802-A7F9-8056-AA22-5E517546D458}"/>
                  </a:ext>
                </a:extLst>
              </p:cNvPr>
              <p:cNvSpPr txBox="1"/>
              <p:nvPr/>
            </p:nvSpPr>
            <p:spPr bwMode="auto">
              <a:xfrm>
                <a:off x="978009" y="5601687"/>
                <a:ext cx="5342629" cy="4572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r>
                  <a:rPr lang="es-PE" sz="2000" dirty="0">
                    <a:solidFill>
                      <a:schemeClr val="tx1"/>
                    </a:solidFill>
                  </a:rPr>
                  <a:t>Donde  </a:t>
                </a:r>
                <a14:m>
                  <m:oMath xmlns:m="http://schemas.openxmlformats.org/officeDocument/2006/math">
                    <m:r>
                      <a:rPr lang="es-PE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PE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E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E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E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s-PE" sz="20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s-PE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s-PE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E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≠0,</m:t>
                    </m:r>
                  </m:oMath>
                </a14:m>
                <a:r>
                  <a:rPr lang="es-PE" sz="2000" i="0" dirty="0">
                    <a:solidFill>
                      <a:schemeClr val="tx1"/>
                    </a:solidFill>
                    <a:latin typeface="+mj-lt"/>
                  </a:rPr>
                  <a:t> es la pendiente de</a:t>
                </a:r>
                <a14:m>
                  <m:oMath xmlns:m="http://schemas.openxmlformats.org/officeDocument/2006/math">
                    <m:r>
                      <a:rPr lang="es-P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PE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PE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51 Objeto">
                <a:extLst>
                  <a:ext uri="{FF2B5EF4-FFF2-40B4-BE49-F238E27FC236}">
                    <a16:creationId xmlns:a16="http://schemas.microsoft.com/office/drawing/2014/main" id="{A3BD6802-A7F9-8056-AA22-5E517546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8009" y="5601687"/>
                <a:ext cx="5342629" cy="457200"/>
              </a:xfrm>
              <a:prstGeom prst="rect">
                <a:avLst/>
              </a:prstGeom>
              <a:blipFill>
                <a:blip r:embed="rId3"/>
                <a:stretch>
                  <a:fillRect l="-1140" t="-1333" b="-17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52 Objeto">
                <a:extLst>
                  <a:ext uri="{FF2B5EF4-FFF2-40B4-BE49-F238E27FC236}">
                    <a16:creationId xmlns:a16="http://schemas.microsoft.com/office/drawing/2014/main" id="{CB73CA5A-39CD-7E75-FCFA-781ACC25D46D}"/>
                  </a:ext>
                </a:extLst>
              </p:cNvPr>
              <p:cNvSpPr txBox="1"/>
              <p:nvPr/>
            </p:nvSpPr>
            <p:spPr bwMode="auto">
              <a:xfrm>
                <a:off x="6719842" y="629298"/>
                <a:ext cx="5131499" cy="1308867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>
                <a:normAutofit fontScale="85000" lnSpcReduction="20000"/>
              </a:bodyPr>
              <a:lstStyle/>
              <a:p>
                <a:r>
                  <a:rPr lang="es-PE" dirty="0">
                    <a:solidFill>
                      <a:schemeClr val="tx1"/>
                    </a:solidFill>
                  </a:rPr>
                  <a:t>Si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E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E" b="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fName>
                      <m:e>
                        <m:r>
                          <a:rPr lang="es-P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0∧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≠0,</m:t>
                    </m:r>
                    <m:func>
                      <m:funcPr>
                        <m:ctrlPr>
                          <a:rPr lang="es-P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E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entonces</m:t>
                        </m:r>
                      </m:fName>
                      <m:e>
                        <m:r>
                          <a:rPr lang="es-PE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</m:e>
                    </m:func>
                    <m:r>
                      <a:rPr lang="es-PE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s-PE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s-P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s-PE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PE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s-PE" i="0" dirty="0">
                    <a:solidFill>
                      <a:schemeClr val="tx1"/>
                    </a:solidFill>
                    <a:latin typeface="+mj-lt"/>
                  </a:rPr>
                  <a:t>recta horizontal</a:t>
                </a:r>
                <a14:m>
                  <m:oMath xmlns:m="http://schemas.openxmlformats.org/officeDocument/2006/math">
                    <m:r>
                      <a:rPr lang="es-PE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br>
                  <a:rPr lang="es-PE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r>
                  <a:rPr lang="es-PE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Si </a:t>
                </a:r>
                <a:r>
                  <a:rPr lang="es-PE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PE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E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=0∧</m:t>
                    </m:r>
                    <m:r>
                      <a:rPr lang="es-PE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PE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≠0,</m:t>
                    </m:r>
                    <m:func>
                      <m:funcPr>
                        <m:ctrlPr>
                          <a:rPr lang="es-P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E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entonces</m:t>
                        </m:r>
                      </m:fName>
                      <m:e>
                        <m:r>
                          <a:rPr lang="es-PE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</m:e>
                    </m:func>
                    <m:r>
                      <a:rPr lang="es-PE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s-P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s-PE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PE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s-PE" i="0" dirty="0">
                    <a:solidFill>
                      <a:schemeClr val="tx1"/>
                    </a:solidFill>
                    <a:latin typeface="+mj-lt"/>
                  </a:rPr>
                  <a:t>recta vertical</a:t>
                </a:r>
                <a14:m>
                  <m:oMath xmlns:m="http://schemas.openxmlformats.org/officeDocument/2006/math">
                    <m:r>
                      <a:rPr lang="es-PE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br>
                  <a:rPr lang="es-PE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r>
                  <a:rPr lang="es-PE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Si </a:t>
                </a:r>
                <a:r>
                  <a:rPr lang="es-PE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PE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E" b="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fName>
                      <m:e>
                        <m:r>
                          <a:rPr lang="es-P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</m:e>
                    </m:func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0∧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≠0,</m:t>
                    </m:r>
                    <m:func>
                      <m:funcPr>
                        <m:ctrlPr>
                          <a:rPr lang="es-P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E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entonces</m:t>
                        </m:r>
                      </m:fName>
                      <m:e>
                        <m:r>
                          <a:rPr lang="es-PE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</m:e>
                    </m:func>
                    <m:r>
                      <a:rPr lang="es-PE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s-PE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P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s-P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s-P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s-PE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PE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s-PE" i="0" dirty="0">
                    <a:solidFill>
                      <a:schemeClr val="tx1"/>
                    </a:solidFill>
                    <a:latin typeface="+mj-lt"/>
                  </a:rPr>
                  <a:t>recta oblicua</a:t>
                </a:r>
                <a14:m>
                  <m:oMath xmlns:m="http://schemas.openxmlformats.org/officeDocument/2006/math">
                    <m:r>
                      <a:rPr lang="es-PE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52 Objeto">
                <a:extLst>
                  <a:ext uri="{FF2B5EF4-FFF2-40B4-BE49-F238E27FC236}">
                    <a16:creationId xmlns:a16="http://schemas.microsoft.com/office/drawing/2014/main" id="{CB73CA5A-39CD-7E75-FCFA-781ACC25D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9842" y="629298"/>
                <a:ext cx="5131499" cy="1308867"/>
              </a:xfrm>
              <a:prstGeom prst="rect">
                <a:avLst/>
              </a:prstGeom>
              <a:blipFill>
                <a:blip r:embed="rId4"/>
                <a:stretch>
                  <a:fillRect l="-355" t="-1843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4">
            <a:extLst>
              <a:ext uri="{FF2B5EF4-FFF2-40B4-BE49-F238E27FC236}">
                <a16:creationId xmlns:a16="http://schemas.microsoft.com/office/drawing/2014/main" id="{32A4B223-2FF6-E071-ADE4-7341BE03E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8153" y="1824291"/>
            <a:ext cx="2427411" cy="4623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2075" tIns="46038" rIns="92075" bIns="460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1" dirty="0">
                <a:solidFill>
                  <a:srgbClr val="C00000"/>
                </a:solidFill>
                <a:latin typeface="Times New Roman" pitchFamily="18" charset="0"/>
              </a:rPr>
              <a:t>y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</a:rPr>
              <a:t> – </a:t>
            </a:r>
            <a:r>
              <a:rPr lang="en-US" sz="2400" i="1" dirty="0">
                <a:solidFill>
                  <a:srgbClr val="C00000"/>
                </a:solidFill>
                <a:latin typeface="Times New Roman" pitchFamily="18" charset="0"/>
              </a:rPr>
              <a:t>y</a:t>
            </a:r>
            <a:r>
              <a:rPr lang="en-US" sz="2400" baseline="-25000" dirty="0">
                <a:solidFill>
                  <a:srgbClr val="C00000"/>
                </a:solidFill>
                <a:latin typeface="Times New Roman" pitchFamily="18" charset="0"/>
              </a:rPr>
              <a:t>1 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</a:rPr>
              <a:t>=</a:t>
            </a:r>
            <a:r>
              <a:rPr 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2400" i="1" dirty="0">
                <a:solidFill>
                  <a:srgbClr val="C00000"/>
                </a:solidFill>
                <a:latin typeface="Times New Roman" pitchFamily="18" charset="0"/>
              </a:rPr>
              <a:t>m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</a:rPr>
              <a:t>(</a:t>
            </a:r>
            <a:r>
              <a:rPr lang="en-US" sz="2400" i="1" dirty="0">
                <a:solidFill>
                  <a:srgbClr val="C00000"/>
                </a:solidFill>
                <a:latin typeface="Times New Roman" pitchFamily="18" charset="0"/>
              </a:rPr>
              <a:t>x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</a:rPr>
              <a:t> – </a:t>
            </a:r>
            <a:r>
              <a:rPr lang="en-US" sz="2400" i="1" dirty="0">
                <a:solidFill>
                  <a:srgbClr val="C00000"/>
                </a:solidFill>
                <a:latin typeface="Times New Roman" pitchFamily="18" charset="0"/>
              </a:rPr>
              <a:t>x</a:t>
            </a:r>
            <a:r>
              <a:rPr lang="en-US" sz="2400" baseline="-25000" dirty="0">
                <a:solidFill>
                  <a:srgbClr val="C00000"/>
                </a:solidFill>
                <a:latin typeface="Times New Roman" pitchFamily="18" charset="0"/>
              </a:rPr>
              <a:t>1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</a:rPr>
              <a:t>)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03D24705-6593-1E77-093A-5D001D43C60D}"/>
              </a:ext>
            </a:extLst>
          </p:cNvPr>
          <p:cNvGrpSpPr/>
          <p:nvPr/>
        </p:nvGrpSpPr>
        <p:grpSpPr>
          <a:xfrm>
            <a:off x="7190857" y="2143791"/>
            <a:ext cx="4039917" cy="2210863"/>
            <a:chOff x="2255366" y="2872244"/>
            <a:chExt cx="4241956" cy="3839458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351EFFBA-A741-F9E4-7ADF-18F941DB5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55366" y="2996952"/>
              <a:ext cx="4114800" cy="37147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32" name="Text Box 6">
              <a:extLst>
                <a:ext uri="{FF2B5EF4-FFF2-40B4-BE49-F238E27FC236}">
                  <a16:creationId xmlns:a16="http://schemas.microsoft.com/office/drawing/2014/main" id="{A87113D7-17BC-7540-A2CA-3CB1DAC3D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8384" y="5837298"/>
              <a:ext cx="388938" cy="5191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s-ES" sz="2800" i="1" dirty="0">
                  <a:solidFill>
                    <a:prstClr val="black"/>
                  </a:solidFill>
                  <a:latin typeface="Times New Roman" pitchFamily="18" charset="0"/>
                </a:rPr>
                <a:t>X</a:t>
              </a:r>
            </a:p>
          </p:txBody>
        </p:sp>
        <p:sp>
          <p:nvSpPr>
            <p:cNvPr id="33" name="Text Box 7">
              <a:extLst>
                <a:ext uri="{FF2B5EF4-FFF2-40B4-BE49-F238E27FC236}">
                  <a16:creationId xmlns:a16="http://schemas.microsoft.com/office/drawing/2014/main" id="{58993380-BB1E-288B-700B-44C267D111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9729" y="2872244"/>
              <a:ext cx="411425" cy="82455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s-ES" sz="2800" i="1" dirty="0">
                  <a:solidFill>
                    <a:prstClr val="black"/>
                  </a:solidFill>
                  <a:latin typeface="Times New Roman" pitchFamily="18" charset="0"/>
                </a:rPr>
                <a:t>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 Box 8">
                  <a:extLst>
                    <a:ext uri="{FF2B5EF4-FFF2-40B4-BE49-F238E27FC236}">
                      <a16:creationId xmlns:a16="http://schemas.microsoft.com/office/drawing/2014/main" id="{403DF80B-059C-3A62-9375-AD93403B13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49395" y="4877770"/>
                  <a:ext cx="2043590" cy="74485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s-MX" sz="2400" b="1" i="1">
                              <a:solidFill>
                                <a:srgbClr val="FF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400" b="1" i="1">
                              <a:solidFill>
                                <a:srgbClr val="FF0033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s-PE" sz="2400" b="1" i="1">
                              <a:solidFill>
                                <a:srgbClr val="FF003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s-MX" sz="2400" b="1" dirty="0">
                      <a:solidFill>
                        <a:srgbClr val="FF0033"/>
                      </a:solidFill>
                      <a:latin typeface="Times New Roman" pitchFamily="18" charset="0"/>
                    </a:rPr>
                    <a:t>(</a:t>
                  </a:r>
                  <a:r>
                    <a:rPr lang="es-MX" sz="2400" b="1" i="1" dirty="0">
                      <a:solidFill>
                        <a:srgbClr val="FF0033"/>
                      </a:solidFill>
                      <a:latin typeface="Times New Roman" pitchFamily="18" charset="0"/>
                    </a:rPr>
                    <a:t>x</a:t>
                  </a:r>
                  <a:r>
                    <a:rPr lang="es-MX" sz="2400" b="1" baseline="-25000" dirty="0">
                      <a:solidFill>
                        <a:srgbClr val="FF0033"/>
                      </a:solidFill>
                      <a:latin typeface="Times New Roman" pitchFamily="18" charset="0"/>
                    </a:rPr>
                    <a:t>1</a:t>
                  </a:r>
                  <a:r>
                    <a:rPr lang="es-MX" sz="2400" b="1" dirty="0">
                      <a:solidFill>
                        <a:srgbClr val="FF0033"/>
                      </a:solidFill>
                      <a:latin typeface="Times New Roman" pitchFamily="18" charset="0"/>
                    </a:rPr>
                    <a:t>;</a:t>
                  </a:r>
                  <a:r>
                    <a:rPr lang="es-MX" sz="2400" b="1" i="1" dirty="0">
                      <a:solidFill>
                        <a:srgbClr val="FF0033"/>
                      </a:solidFill>
                      <a:latin typeface="Times New Roman" pitchFamily="18" charset="0"/>
                    </a:rPr>
                    <a:t> y</a:t>
                  </a:r>
                  <a:r>
                    <a:rPr lang="es-MX" sz="2400" b="1" baseline="-25000" dirty="0">
                      <a:solidFill>
                        <a:srgbClr val="FF0033"/>
                      </a:solidFill>
                      <a:latin typeface="Times New Roman" pitchFamily="18" charset="0"/>
                    </a:rPr>
                    <a:t>1</a:t>
                  </a:r>
                  <a:r>
                    <a:rPr lang="es-MX" sz="2400" b="1" dirty="0">
                      <a:solidFill>
                        <a:srgbClr val="FF0033"/>
                      </a:solidFill>
                      <a:latin typeface="Times New Roman" pitchFamily="18" charset="0"/>
                    </a:rPr>
                    <a:t>)</a:t>
                  </a:r>
                  <a:endParaRPr lang="es-ES" sz="2400" b="1" dirty="0">
                    <a:solidFill>
                      <a:srgbClr val="FF0033"/>
                    </a:solidFill>
                    <a:latin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34" name="Text Box 8">
                  <a:extLst>
                    <a:ext uri="{FF2B5EF4-FFF2-40B4-BE49-F238E27FC236}">
                      <a16:creationId xmlns:a16="http://schemas.microsoft.com/office/drawing/2014/main" id="{403DF80B-059C-3A62-9375-AD93403B13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49395" y="4877770"/>
                  <a:ext cx="2043590" cy="744852"/>
                </a:xfrm>
                <a:prstGeom prst="rect">
                  <a:avLst/>
                </a:prstGeom>
                <a:blipFill>
                  <a:blip r:embed="rId6"/>
                  <a:stretch>
                    <a:fillRect l="-1288" t="-10526" r="-5579" b="-28947"/>
                  </a:stretch>
                </a:blipFill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Line 9">
              <a:extLst>
                <a:ext uri="{FF2B5EF4-FFF2-40B4-BE49-F238E27FC236}">
                  <a16:creationId xmlns:a16="http://schemas.microsoft.com/office/drawing/2014/main" id="{87476DBF-E1F6-3F6B-179F-9708BB60A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4869" y="3902011"/>
              <a:ext cx="4004980" cy="1463675"/>
            </a:xfrm>
            <a:prstGeom prst="line">
              <a:avLst/>
            </a:prstGeom>
            <a:noFill/>
            <a:ln w="28575">
              <a:solidFill>
                <a:srgbClr val="FF0736"/>
              </a:solidFill>
              <a:round/>
              <a:headEnd type="arrow" w="med" len="med"/>
              <a:tailEnd type="arrow" w="med" len="med"/>
            </a:ln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6" name="Text Box 11">
              <a:extLst>
                <a:ext uri="{FF2B5EF4-FFF2-40B4-BE49-F238E27FC236}">
                  <a16:creationId xmlns:a16="http://schemas.microsoft.com/office/drawing/2014/main" id="{B898806C-B3A9-662B-0073-27A1B002A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0694" y="2941797"/>
              <a:ext cx="404277" cy="52322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s-PE" sz="2800" b="1" i="1" dirty="0">
                  <a:solidFill>
                    <a:srgbClr val="FF0736"/>
                  </a:solidFill>
                  <a:latin typeface="Times New Roman" pitchFamily="18" charset="0"/>
                </a:rPr>
                <a:t>L</a:t>
              </a:r>
              <a:endParaRPr lang="es-ES" sz="2800" b="1" i="1" dirty="0">
                <a:solidFill>
                  <a:srgbClr val="FF0736"/>
                </a:solidFill>
                <a:latin typeface="Times New Roman" pitchFamily="18" charset="0"/>
              </a:endParaRPr>
            </a:p>
          </p:txBody>
        </p:sp>
        <p:sp>
          <p:nvSpPr>
            <p:cNvPr id="37" name="2 Elipse">
              <a:extLst>
                <a:ext uri="{FF2B5EF4-FFF2-40B4-BE49-F238E27FC236}">
                  <a16:creationId xmlns:a16="http://schemas.microsoft.com/office/drawing/2014/main" id="{45990CFE-AF11-6C0E-5CC3-1202480D664E}"/>
                </a:ext>
              </a:extLst>
            </p:cNvPr>
            <p:cNvSpPr/>
            <p:nvPr/>
          </p:nvSpPr>
          <p:spPr>
            <a:xfrm>
              <a:off x="3549395" y="4918545"/>
              <a:ext cx="72008" cy="72008"/>
            </a:xfrm>
            <a:prstGeom prst="ellipse">
              <a:avLst/>
            </a:prstGeom>
            <a:solidFill>
              <a:srgbClr val="150DB7"/>
            </a:solidFill>
            <a:ln>
              <a:solidFill>
                <a:srgbClr val="150D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prstClr val="white"/>
                </a:solidFill>
              </a:endParaRPr>
            </a:p>
          </p:txBody>
        </p:sp>
        <p:sp>
          <p:nvSpPr>
            <p:cNvPr id="38" name="2 Elipse">
              <a:extLst>
                <a:ext uri="{FF2B5EF4-FFF2-40B4-BE49-F238E27FC236}">
                  <a16:creationId xmlns:a16="http://schemas.microsoft.com/office/drawing/2014/main" id="{7C5A1727-C3AB-4B55-1445-C5D40463D9AA}"/>
                </a:ext>
              </a:extLst>
            </p:cNvPr>
            <p:cNvSpPr/>
            <p:nvPr/>
          </p:nvSpPr>
          <p:spPr>
            <a:xfrm>
              <a:off x="5580112" y="4178187"/>
              <a:ext cx="72008" cy="72008"/>
            </a:xfrm>
            <a:prstGeom prst="ellipse">
              <a:avLst/>
            </a:prstGeom>
            <a:solidFill>
              <a:srgbClr val="150DB7"/>
            </a:solidFill>
            <a:ln>
              <a:solidFill>
                <a:srgbClr val="150D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prstClr val="white"/>
                </a:solidFill>
              </a:endParaRPr>
            </a:p>
          </p:txBody>
        </p:sp>
        <p:sp>
          <p:nvSpPr>
            <p:cNvPr id="39" name="Text Box 8">
              <a:extLst>
                <a:ext uri="{FF2B5EF4-FFF2-40B4-BE49-F238E27FC236}">
                  <a16:creationId xmlns:a16="http://schemas.microsoft.com/office/drawing/2014/main" id="{8C444E8A-13BB-FDEF-FB13-4CB2F17616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4972" y="3391723"/>
              <a:ext cx="1712349" cy="8441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s-MX" sz="2800" b="1" i="1" dirty="0">
                  <a:solidFill>
                    <a:schemeClr val="accent5">
                      <a:lumMod val="50000"/>
                    </a:schemeClr>
                  </a:solidFill>
                  <a:latin typeface="Times New Roman" pitchFamily="18" charset="0"/>
                </a:rPr>
                <a:t>P</a:t>
              </a:r>
              <a:r>
                <a:rPr lang="es-MX" sz="2800" b="1" dirty="0">
                  <a:solidFill>
                    <a:schemeClr val="accent5">
                      <a:lumMod val="50000"/>
                    </a:schemeClr>
                  </a:solidFill>
                  <a:latin typeface="Times New Roman" pitchFamily="18" charset="0"/>
                </a:rPr>
                <a:t>(</a:t>
              </a:r>
              <a:r>
                <a:rPr lang="es-MX" sz="2800" b="1" i="1" dirty="0">
                  <a:solidFill>
                    <a:schemeClr val="accent5">
                      <a:lumMod val="50000"/>
                    </a:schemeClr>
                  </a:solidFill>
                  <a:latin typeface="Times New Roman" pitchFamily="18" charset="0"/>
                </a:rPr>
                <a:t>x</a:t>
              </a:r>
              <a:r>
                <a:rPr lang="es-MX" sz="2800" b="1" dirty="0">
                  <a:solidFill>
                    <a:schemeClr val="accent5">
                      <a:lumMod val="50000"/>
                    </a:schemeClr>
                  </a:solidFill>
                  <a:latin typeface="Times New Roman" pitchFamily="18" charset="0"/>
                </a:rPr>
                <a:t>; </a:t>
              </a:r>
              <a:r>
                <a:rPr lang="es-MX" sz="2800" b="1" i="1" dirty="0">
                  <a:solidFill>
                    <a:schemeClr val="accent5">
                      <a:lumMod val="50000"/>
                    </a:schemeClr>
                  </a:solidFill>
                  <a:latin typeface="Times New Roman" pitchFamily="18" charset="0"/>
                </a:rPr>
                <a:t>y</a:t>
              </a:r>
              <a:r>
                <a:rPr lang="es-MX" sz="2800" b="1" dirty="0">
                  <a:solidFill>
                    <a:schemeClr val="accent5">
                      <a:lumMod val="50000"/>
                    </a:schemeClr>
                  </a:solidFill>
                  <a:latin typeface="Times New Roman" pitchFamily="18" charset="0"/>
                </a:rPr>
                <a:t>)</a:t>
              </a:r>
              <a:endParaRPr lang="es-ES" sz="2800" b="1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</a:endParaRPr>
            </a:p>
          </p:txBody>
        </p:sp>
        <p:sp>
          <p:nvSpPr>
            <p:cNvPr id="40" name="Triángulo isósceles 39">
              <a:extLst>
                <a:ext uri="{FF2B5EF4-FFF2-40B4-BE49-F238E27FC236}">
                  <a16:creationId xmlns:a16="http://schemas.microsoft.com/office/drawing/2014/main" id="{D4605A3B-40D5-708C-22FA-05C852B3A09C}"/>
                </a:ext>
              </a:extLst>
            </p:cNvPr>
            <p:cNvSpPr/>
            <p:nvPr/>
          </p:nvSpPr>
          <p:spPr>
            <a:xfrm rot="5400000">
              <a:off x="6267347" y="5703701"/>
              <a:ext cx="116457" cy="13045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white"/>
                </a:solidFill>
              </a:endParaRPr>
            </a:p>
          </p:txBody>
        </p:sp>
        <p:sp>
          <p:nvSpPr>
            <p:cNvPr id="41" name="Triángulo isósceles 40">
              <a:extLst>
                <a:ext uri="{FF2B5EF4-FFF2-40B4-BE49-F238E27FC236}">
                  <a16:creationId xmlns:a16="http://schemas.microsoft.com/office/drawing/2014/main" id="{EACF496F-A48D-8B0B-0465-D14164199B5A}"/>
                </a:ext>
              </a:extLst>
            </p:cNvPr>
            <p:cNvSpPr/>
            <p:nvPr/>
          </p:nvSpPr>
          <p:spPr>
            <a:xfrm>
              <a:off x="3150409" y="2970237"/>
              <a:ext cx="116457" cy="13045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white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351E7C1B-42D3-5D77-94EE-3A83957148FE}"/>
                  </a:ext>
                </a:extLst>
              </p:cNvPr>
              <p:cNvSpPr txBox="1"/>
              <p:nvPr/>
            </p:nvSpPr>
            <p:spPr>
              <a:xfrm>
                <a:off x="695755" y="1035496"/>
                <a:ext cx="5394373" cy="677108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La recta </a:t>
                </a:r>
                <a:r>
                  <a:rPr lang="es-ES" sz="1800" b="1" i="1" dirty="0">
                    <a:solidFill>
                      <a:srgbClr val="C00000"/>
                    </a:solidFill>
                    <a:latin typeface="Times New Roman" pitchFamily="18" charset="0"/>
                  </a:rPr>
                  <a:t>L</a:t>
                </a:r>
                <a:r>
                  <a:rPr lang="es-ES" sz="1800" dirty="0">
                    <a:solidFill>
                      <a:srgbClr val="C00000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que pasa por el punto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PE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E" sz="1800" i="1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s-PE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s-PE" sz="1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PE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PE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s-PE" sz="1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PE" sz="1800" i="1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s-ES" sz="1800" dirty="0">
                    <a:solidFill>
                      <a:srgbClr val="C00000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y tiene pendiente </a:t>
                </a:r>
                <a:r>
                  <a:rPr lang="es-ES" sz="2000" b="1" i="1" dirty="0">
                    <a:solidFill>
                      <a:srgbClr val="C00000"/>
                    </a:solidFill>
                    <a:latin typeface="Times New Roman" pitchFamily="18" charset="0"/>
                  </a:rPr>
                  <a:t>m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tiene por ecuación</a:t>
                </a:r>
                <a:endParaRPr lang="es-P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351E7C1B-42D3-5D77-94EE-3A8395714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55" y="1035496"/>
                <a:ext cx="5394373" cy="677108"/>
              </a:xfrm>
              <a:prstGeom prst="rect">
                <a:avLst/>
              </a:prstGeom>
              <a:blipFill>
                <a:blip r:embed="rId7"/>
                <a:stretch>
                  <a:fillRect l="-789" t="-4425" b="-14159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5E82FFC2-9C52-C9C0-FDA0-31E7E7A9213D}"/>
                  </a:ext>
                </a:extLst>
              </p:cNvPr>
              <p:cNvSpPr txBox="1"/>
              <p:nvPr/>
            </p:nvSpPr>
            <p:spPr>
              <a:xfrm>
                <a:off x="741284" y="3066206"/>
                <a:ext cx="5394372" cy="92333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PE" sz="1800" dirty="0">
                    <a:solidFill>
                      <a:prstClr val="black"/>
                    </a:solidFill>
                    <a:latin typeface="Arial" charset="0"/>
                  </a:rPr>
                  <a:t>La recta </a:t>
                </a:r>
                <a:r>
                  <a:rPr lang="es-PE" sz="1800" i="1" dirty="0">
                    <a:solidFill>
                      <a:srgbClr val="FF0000"/>
                    </a:solidFill>
                    <a:latin typeface="Cambria Math"/>
                  </a:rPr>
                  <a:t>L</a:t>
                </a:r>
                <a:r>
                  <a:rPr lang="es-PE" sz="1800" dirty="0">
                    <a:solidFill>
                      <a:prstClr val="black"/>
                    </a:solidFill>
                    <a:latin typeface="Arial" charset="0"/>
                  </a:rPr>
                  <a:t> cuyas intersecciones con</a:t>
                </a:r>
                <a:r>
                  <a:rPr lang="es-PE" sz="1800" b="1" dirty="0">
                    <a:solidFill>
                      <a:srgbClr val="150DB7"/>
                    </a:solidFill>
                    <a:latin typeface="Arial" charset="0"/>
                  </a:rPr>
                  <a:t> </a:t>
                </a:r>
                <a:r>
                  <a:rPr lang="es-PE" sz="1800" dirty="0">
                    <a:solidFill>
                      <a:prstClr val="black"/>
                    </a:solidFill>
                    <a:latin typeface="Arial" charset="0"/>
                  </a:rPr>
                  <a:t>los ejes X </a:t>
                </a:r>
                <a:r>
                  <a:rPr lang="es-PE" dirty="0">
                    <a:solidFill>
                      <a:prstClr val="black"/>
                    </a:solidFill>
                    <a:latin typeface="Arial" charset="0"/>
                  </a:rPr>
                  <a:t>y</a:t>
                </a:r>
                <a:r>
                  <a:rPr lang="es-PE" sz="1800" dirty="0">
                    <a:solidFill>
                      <a:prstClr val="black"/>
                    </a:solidFill>
                    <a:latin typeface="Arial" charset="0"/>
                  </a:rPr>
                  <a:t> Y son </a:t>
                </a:r>
                <a14:m>
                  <m:oMath xmlns:m="http://schemas.openxmlformats.org/officeDocument/2006/math">
                    <m:r>
                      <a:rPr lang="es-PE" sz="1800" i="1" dirty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s-PE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PE" sz="1800" i="1" dirty="0">
                        <a:solidFill>
                          <a:srgbClr val="FF0000"/>
                        </a:solidFill>
                        <a:latin typeface="Cambria Math"/>
                      </a:rPr>
                      <m:t>;</m:t>
                    </m:r>
                    <m:r>
                      <a:rPr lang="es-PE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s-PE" sz="1800" i="1" dirty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s-PE" sz="1800" dirty="0">
                    <a:solidFill>
                      <a:srgbClr val="FF0000"/>
                    </a:solidFill>
                    <a:latin typeface="Arial" charset="0"/>
                  </a:rPr>
                  <a:t> </a:t>
                </a:r>
                <a:r>
                  <a:rPr lang="es-PE" sz="1800" dirty="0">
                    <a:solidFill>
                      <a:prstClr val="black"/>
                    </a:solidFill>
                    <a:latin typeface="Arial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es-PE" sz="1800" i="1" dirty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s-PE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s-PE" sz="1800" i="1" dirty="0">
                        <a:solidFill>
                          <a:srgbClr val="FF0000"/>
                        </a:solidFill>
                        <a:latin typeface="Cambria Math"/>
                      </a:rPr>
                      <m:t>;</m:t>
                    </m:r>
                    <m:r>
                      <a:rPr lang="es-PE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E" sz="1800" i="1" dirty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s-PE" sz="1800" dirty="0">
                    <a:solidFill>
                      <a:srgbClr val="FF0000"/>
                    </a:solidFill>
                    <a:latin typeface="Arial" charset="0"/>
                  </a:rPr>
                  <a:t> </a:t>
                </a:r>
                <a:r>
                  <a:rPr lang="es-PE" sz="1800" dirty="0">
                    <a:solidFill>
                      <a:prstClr val="black"/>
                    </a:solidFill>
                    <a:latin typeface="Arial" charset="0"/>
                  </a:rPr>
                  <a:t>respectivamente, donde </a:t>
                </a:r>
                <a14:m>
                  <m:oMath xmlns:m="http://schemas.openxmlformats.org/officeDocument/2006/math">
                    <m:r>
                      <a:rPr lang="es-PE" sz="18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𝑎</m:t>
                    </m:r>
                    <m:r>
                      <a:rPr lang="es-PE" sz="1800" i="1" dirty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≠</m:t>
                    </m:r>
                    <m:r>
                      <a:rPr lang="es-PE" sz="1800" i="1" dirty="0">
                        <a:solidFill>
                          <a:srgbClr val="C00000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es-PE" sz="1800" dirty="0">
                    <a:solidFill>
                      <a:prstClr val="black"/>
                    </a:solidFill>
                    <a:latin typeface="Arial" charset="0"/>
                  </a:rPr>
                  <a:t>  y </a:t>
                </a:r>
                <a14:m>
                  <m:oMath xmlns:m="http://schemas.openxmlformats.org/officeDocument/2006/math">
                    <m:r>
                      <a:rPr lang="es-PE" sz="1800" i="1" dirty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𝑏</m:t>
                    </m:r>
                    <m:r>
                      <a:rPr lang="es-PE" sz="1800" i="1" dirty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≠0</m:t>
                    </m:r>
                  </m:oMath>
                </a14:m>
                <a:r>
                  <a:rPr lang="es-PE" sz="1800" dirty="0">
                    <a:solidFill>
                      <a:prstClr val="black"/>
                    </a:solidFill>
                    <a:latin typeface="Arial" charset="0"/>
                  </a:rPr>
                  <a:t>,  tiene por ecuación:</a:t>
                </a:r>
                <a:endParaRPr lang="es-PE" dirty="0"/>
              </a:p>
            </p:txBody>
          </p:sp>
        </mc:Choice>
        <mc:Fallback xmlns="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5E82FFC2-9C52-C9C0-FDA0-31E7E7A92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84" y="3066206"/>
                <a:ext cx="5394372" cy="923330"/>
              </a:xfrm>
              <a:prstGeom prst="rect">
                <a:avLst/>
              </a:prstGeom>
              <a:blipFill>
                <a:blip r:embed="rId8"/>
                <a:stretch>
                  <a:fillRect l="-902" t="-3922" r="-451" b="-9150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o 8">
            <a:extLst>
              <a:ext uri="{FF2B5EF4-FFF2-40B4-BE49-F238E27FC236}">
                <a16:creationId xmlns:a16="http://schemas.microsoft.com/office/drawing/2014/main" id="{0F6F9382-FEE2-F46C-6655-F0F0B0438EEE}"/>
              </a:ext>
            </a:extLst>
          </p:cNvPr>
          <p:cNvGrpSpPr/>
          <p:nvPr/>
        </p:nvGrpSpPr>
        <p:grpSpPr>
          <a:xfrm>
            <a:off x="7762351" y="4506247"/>
            <a:ext cx="2812658" cy="1833257"/>
            <a:chOff x="6895182" y="2622036"/>
            <a:chExt cx="4437934" cy="3623261"/>
          </a:xfrm>
        </p:grpSpPr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33695CFF-E593-9495-5AC4-D9563C5EB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5182" y="2901466"/>
              <a:ext cx="4114800" cy="3343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5 CuadroTexto">
              <a:extLst>
                <a:ext uri="{FF2B5EF4-FFF2-40B4-BE49-F238E27FC236}">
                  <a16:creationId xmlns:a16="http://schemas.microsoft.com/office/drawing/2014/main" id="{01476C56-94F4-7244-B1B7-B45709BED13A}"/>
                </a:ext>
              </a:extLst>
            </p:cNvPr>
            <p:cNvSpPr txBox="1"/>
            <p:nvPr/>
          </p:nvSpPr>
          <p:spPr>
            <a:xfrm>
              <a:off x="7542631" y="262203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s-PE" dirty="0">
                  <a:solidFill>
                    <a:prstClr val="black"/>
                  </a:solidFill>
                  <a:latin typeface="Arial" charset="0"/>
                </a:rPr>
                <a:t>Y</a:t>
              </a:r>
            </a:p>
          </p:txBody>
        </p:sp>
        <p:sp>
          <p:nvSpPr>
            <p:cNvPr id="52" name="6 CuadroTexto">
              <a:extLst>
                <a:ext uri="{FF2B5EF4-FFF2-40B4-BE49-F238E27FC236}">
                  <a16:creationId xmlns:a16="http://schemas.microsoft.com/office/drawing/2014/main" id="{7C2971F5-BD35-1064-6D3E-200E3961155B}"/>
                </a:ext>
              </a:extLst>
            </p:cNvPr>
            <p:cNvSpPr txBox="1"/>
            <p:nvPr/>
          </p:nvSpPr>
          <p:spPr>
            <a:xfrm>
              <a:off x="11055429" y="5223616"/>
              <a:ext cx="2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s-PE" dirty="0">
                  <a:solidFill>
                    <a:prstClr val="black"/>
                  </a:solidFill>
                  <a:latin typeface="Arial" charset="0"/>
                </a:rPr>
                <a:t>X</a:t>
              </a:r>
            </a:p>
          </p:txBody>
        </p:sp>
        <p:cxnSp>
          <p:nvCxnSpPr>
            <p:cNvPr id="76" name="8 Conector recto de flecha">
              <a:extLst>
                <a:ext uri="{FF2B5EF4-FFF2-40B4-BE49-F238E27FC236}">
                  <a16:creationId xmlns:a16="http://schemas.microsoft.com/office/drawing/2014/main" id="{3B5DB6FD-37E6-0311-BBC5-969CE652D3CF}"/>
                </a:ext>
              </a:extLst>
            </p:cNvPr>
            <p:cNvCxnSpPr/>
            <p:nvPr/>
          </p:nvCxnSpPr>
          <p:spPr>
            <a:xfrm>
              <a:off x="7259582" y="2827863"/>
              <a:ext cx="3600400" cy="3145084"/>
            </a:xfrm>
            <a:prstGeom prst="straightConnector1">
              <a:avLst/>
            </a:prstGeom>
            <a:ln w="19050">
              <a:headEnd type="arrow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10 CuadroTexto">
                  <a:extLst>
                    <a:ext uri="{FF2B5EF4-FFF2-40B4-BE49-F238E27FC236}">
                      <a16:creationId xmlns:a16="http://schemas.microsoft.com/office/drawing/2014/main" id="{B4869507-10B3-D99D-1316-600EC9B33EE9}"/>
                    </a:ext>
                  </a:extLst>
                </p:cNvPr>
                <p:cNvSpPr txBox="1"/>
                <p:nvPr/>
              </p:nvSpPr>
              <p:spPr>
                <a:xfrm>
                  <a:off x="8305337" y="2806702"/>
                  <a:ext cx="44435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PE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𝑳</m:t>
                        </m:r>
                      </m:oMath>
                    </m:oMathPara>
                  </a14:m>
                  <a:endParaRPr lang="es-PE" sz="2400" b="1" dirty="0">
                    <a:solidFill>
                      <a:srgbClr val="FF0000"/>
                    </a:solidFill>
                    <a:latin typeface="Arial" charset="0"/>
                  </a:endParaRPr>
                </a:p>
              </p:txBody>
            </p:sp>
          </mc:Choice>
          <mc:Fallback xmlns="">
            <p:sp>
              <p:nvSpPr>
                <p:cNvPr id="77" name="10 CuadroTexto">
                  <a:extLst>
                    <a:ext uri="{FF2B5EF4-FFF2-40B4-BE49-F238E27FC236}">
                      <a16:creationId xmlns:a16="http://schemas.microsoft.com/office/drawing/2014/main" id="{B4869507-10B3-D99D-1316-600EC9B33E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5337" y="2806702"/>
                  <a:ext cx="444352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6522" r="-30435" b="-89744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13 CuadroTexto">
                  <a:extLst>
                    <a:ext uri="{FF2B5EF4-FFF2-40B4-BE49-F238E27FC236}">
                      <a16:creationId xmlns:a16="http://schemas.microsoft.com/office/drawing/2014/main" id="{6CC7DECA-76D9-EAAC-E98F-1A80CE6FBF1F}"/>
                    </a:ext>
                  </a:extLst>
                </p:cNvPr>
                <p:cNvSpPr txBox="1"/>
                <p:nvPr/>
              </p:nvSpPr>
              <p:spPr>
                <a:xfrm>
                  <a:off x="7514423" y="3206085"/>
                  <a:ext cx="388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PE" b="1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𝒃</m:t>
                        </m:r>
                      </m:oMath>
                    </m:oMathPara>
                  </a14:m>
                  <a:endParaRPr lang="es-PE" b="1" dirty="0">
                    <a:solidFill>
                      <a:prstClr val="black"/>
                    </a:solidFill>
                    <a:latin typeface="Arial" charset="0"/>
                  </a:endParaRPr>
                </a:p>
              </p:txBody>
            </p:sp>
          </mc:Choice>
          <mc:Fallback xmlns="">
            <p:sp>
              <p:nvSpPr>
                <p:cNvPr id="78" name="13 CuadroTexto">
                  <a:extLst>
                    <a:ext uri="{FF2B5EF4-FFF2-40B4-BE49-F238E27FC236}">
                      <a16:creationId xmlns:a16="http://schemas.microsoft.com/office/drawing/2014/main" id="{6CC7DECA-76D9-EAAC-E98F-1A80CE6FB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423" y="3206085"/>
                  <a:ext cx="388248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0930" b="-65714"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28 CuadroTexto">
                  <a:extLst>
                    <a:ext uri="{FF2B5EF4-FFF2-40B4-BE49-F238E27FC236}">
                      <a16:creationId xmlns:a16="http://schemas.microsoft.com/office/drawing/2014/main" id="{B8B2B8EB-09B6-3319-29B2-AA6010CCD4FD}"/>
                    </a:ext>
                  </a:extLst>
                </p:cNvPr>
                <p:cNvSpPr txBox="1"/>
                <p:nvPr/>
              </p:nvSpPr>
              <p:spPr>
                <a:xfrm>
                  <a:off x="9950647" y="5358340"/>
                  <a:ext cx="3914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PE" b="1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𝒂</m:t>
                        </m:r>
                      </m:oMath>
                    </m:oMathPara>
                  </a14:m>
                  <a:endParaRPr lang="es-PE" b="1" dirty="0">
                    <a:solidFill>
                      <a:prstClr val="black"/>
                    </a:solidFill>
                    <a:latin typeface="Arial" charset="0"/>
                  </a:endParaRPr>
                </a:p>
              </p:txBody>
            </p:sp>
          </mc:Choice>
          <mc:Fallback xmlns="">
            <p:sp>
              <p:nvSpPr>
                <p:cNvPr id="79" name="28 CuadroTexto">
                  <a:extLst>
                    <a:ext uri="{FF2B5EF4-FFF2-40B4-BE49-F238E27FC236}">
                      <a16:creationId xmlns:a16="http://schemas.microsoft.com/office/drawing/2014/main" id="{B8B2B8EB-09B6-3319-29B2-AA6010CCD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0647" y="5358340"/>
                  <a:ext cx="391453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1364" b="-47222"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">
                <a:extLst>
                  <a:ext uri="{FF2B5EF4-FFF2-40B4-BE49-F238E27FC236}">
                    <a16:creationId xmlns:a16="http://schemas.microsoft.com/office/drawing/2014/main" id="{BB961C49-6F0E-0EFA-9AE4-2DB07F5E6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2826" y="4088345"/>
                <a:ext cx="1974185" cy="6201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lIns="92075" tIns="46038" rIns="92075" bIns="46038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sz="20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s-PE" sz="20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s-PE" sz="20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PE" sz="200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sz="20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s-PE" sz="20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s-PE" sz="2000" b="0" i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accent6">
                      <a:lumMod val="50000"/>
                    </a:schemeClr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42" name="Rectangle 4">
                <a:extLst>
                  <a:ext uri="{FF2B5EF4-FFF2-40B4-BE49-F238E27FC236}">
                    <a16:creationId xmlns:a16="http://schemas.microsoft.com/office/drawing/2014/main" id="{BB961C49-6F0E-0EFA-9AE4-2DB07F5E6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2826" y="4088345"/>
                <a:ext cx="1974185" cy="6201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C00000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11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7" grpId="0" animBg="1"/>
      <p:bldP spid="69" grpId="0" animBg="1"/>
      <p:bldP spid="70" grpId="0"/>
      <p:bldP spid="71" grpId="0"/>
      <p:bldP spid="72" grpId="0" animBg="1"/>
      <p:bldP spid="29" grpId="0" animBg="1"/>
      <p:bldP spid="43" grpId="0" animBg="1"/>
      <p:bldP spid="45" grpId="0" animBg="1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9B704B6-B9C4-318E-41CC-9ECFBC43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6B5B-0A90-3F48-A7CD-CD65C45570C7}" type="datetime1">
              <a:rPr lang="pt-BR" smtClean="0"/>
              <a:t>21/07/2022</a:t>
            </a:fld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C5144F-13B4-DBB9-BA94-2C6DA196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16</a:t>
            </a:fld>
            <a:endParaRPr lang="pt-BR" dirty="0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25B8B8E3-BCF4-3C49-1264-0B68E05F609F}"/>
              </a:ext>
            </a:extLst>
          </p:cNvPr>
          <p:cNvSpPr txBox="1"/>
          <p:nvPr/>
        </p:nvSpPr>
        <p:spPr>
          <a:xfrm>
            <a:off x="784527" y="546860"/>
            <a:ext cx="1670343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PE" sz="2800" dirty="0">
                <a:solidFill>
                  <a:srgbClr val="C00000"/>
                </a:solidFill>
              </a:rPr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116C61E-318C-B1BF-D81A-F622CCF403F1}"/>
                  </a:ext>
                </a:extLst>
              </p:cNvPr>
              <p:cNvSpPr txBox="1"/>
              <p:nvPr/>
            </p:nvSpPr>
            <p:spPr>
              <a:xfrm>
                <a:off x="784527" y="1232727"/>
                <a:ext cx="10622946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MX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Determine </a:t>
                </a:r>
                <a:r>
                  <a:rPr lang="es-P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 ecuación general y la ecuación </a:t>
                </a:r>
                <a:r>
                  <a:rPr lang="es-PE" sz="2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interceptos</a:t>
                </a:r>
                <a:r>
                  <a:rPr lang="es-P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con los ejes de la recta que pasa por los puntos </a:t>
                </a:r>
                <a14:m>
                  <m:oMath xmlns:m="http://schemas.openxmlformats.org/officeDocument/2006/math">
                    <m:r>
                      <a:rPr lang="es-PE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PE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(−1;4)</m:t>
                    </m:r>
                  </m:oMath>
                </a14:m>
                <a:r>
                  <a:rPr lang="es-PE" sz="2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P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es-PE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PE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(2; 3)</m:t>
                    </m:r>
                  </m:oMath>
                </a14:m>
                <a:endParaRPr lang="es-P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116C61E-318C-B1BF-D81A-F622CCF40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27" y="1232727"/>
                <a:ext cx="10622946" cy="707886"/>
              </a:xfrm>
              <a:prstGeom prst="rect">
                <a:avLst/>
              </a:prstGeom>
              <a:blipFill>
                <a:blip r:embed="rId2"/>
                <a:stretch>
                  <a:fillRect l="-631" t="-3448" b="-15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97CD7038-F3F8-099C-6FAA-D7D12C6BEC7C}"/>
              </a:ext>
            </a:extLst>
          </p:cNvPr>
          <p:cNvSpPr txBox="1"/>
          <p:nvPr/>
        </p:nvSpPr>
        <p:spPr>
          <a:xfrm>
            <a:off x="784528" y="2075021"/>
            <a:ext cx="1309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dirty="0">
                <a:solidFill>
                  <a:srgbClr val="C00000"/>
                </a:solidFill>
              </a:rPr>
              <a:t>Solución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C3E319D-FD8B-70EC-6EA5-23FBF02EE581}"/>
                  </a:ext>
                </a:extLst>
              </p:cNvPr>
              <p:cNvSpPr txBox="1"/>
              <p:nvPr/>
            </p:nvSpPr>
            <p:spPr>
              <a:xfrm>
                <a:off x="784528" y="2486428"/>
                <a:ext cx="10554366" cy="38972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PE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 determina la pendiente</a:t>
                </a:r>
                <a:r>
                  <a:rPr lang="es-PE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            </a:t>
                </a:r>
                <a14:m>
                  <m:oMath xmlns:m="http://schemas.openxmlformats.org/officeDocument/2006/math">
                    <m:r>
                      <a:rPr lang="es-PE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𝒎</m:t>
                    </m:r>
                    <m:r>
                      <a:rPr lang="es-PE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s-PE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PE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𝟑</m:t>
                        </m:r>
                        <m:r>
                          <a:rPr lang="es-PE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s-PE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𝟒</m:t>
                        </m:r>
                      </m:num>
                      <m:den>
                        <m:r>
                          <a:rPr lang="es-PE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  <m:r>
                          <a:rPr lang="es-PE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s-PE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den>
                    </m:f>
                    <m:r>
                      <a:rPr lang="es-PE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f>
                      <m:fPr>
                        <m:ctrlPr>
                          <a:rPr lang="es-PE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PE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num>
                      <m:den>
                        <m:r>
                          <a:rPr lang="es-PE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𝟑</m:t>
                        </m:r>
                      </m:den>
                    </m:f>
                  </m:oMath>
                </a14:m>
                <a:endParaRPr lang="es-PE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PE" sz="1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PE" sz="18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PE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Luego la ecuación de la recta es:  </a:t>
                </a:r>
                <a14:m>
                  <m:oMath xmlns:m="http://schemas.openxmlformats.org/officeDocument/2006/math">
                    <m:r>
                      <a:rPr lang="es-PE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s-PE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−3=−</m:t>
                    </m:r>
                    <m:f>
                      <m:fPr>
                        <m:ctrlPr>
                          <a:rPr lang="es-PE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PE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s-PE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s-PE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s-PE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s-PE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−2</m:t>
                        </m:r>
                      </m:e>
                    </m:d>
                  </m:oMath>
                </a14:m>
                <a:endParaRPr lang="es-PE" sz="18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PE" sz="1800" b="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s-PE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𝟑</m:t>
                    </m:r>
                    <m:r>
                      <a:rPr lang="es-PE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s-PE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s-PE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𝟗</m:t>
                    </m:r>
                    <m:r>
                      <a:rPr lang="es-PE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r>
                      <a:rPr lang="es-PE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s-PE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s-PE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𝟐</m:t>
                    </m:r>
                    <m:r>
                      <a:rPr lang="es-PE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s-PE" sz="18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s-PE" sz="1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PE" sz="1800" b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entonces la ecuación general de la recta es: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s-PE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s-PE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s-PE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𝟑</m:t>
                    </m:r>
                    <m:r>
                      <a:rPr lang="es-PE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s-PE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s-PE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𝟏𝟏</m:t>
                    </m:r>
                    <m:r>
                      <a:rPr lang="es-PE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PE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s-PE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s-PE" sz="18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PE" sz="1800" b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Ahora la ecuación </a:t>
                </a:r>
                <a:r>
                  <a:rPr lang="es-PE" sz="1800" b="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interceptos</a:t>
                </a:r>
                <a:r>
                  <a:rPr lang="es-PE" sz="1800" b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con los ejes: 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P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PE" sz="1800" b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Dividimos todo entre 11</a:t>
                </a:r>
                <a:r>
                  <a:rPr lang="es-PE" sz="1800" b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PE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num>
                      <m:den>
                        <m:r>
                          <a:rPr lang="es-PE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11</m:t>
                        </m:r>
                      </m:den>
                    </m:f>
                    <m:r>
                      <a:rPr lang="es-PE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s-PE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PE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  <m:r>
                          <a:rPr lang="es-PE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num>
                      <m:den>
                        <m:r>
                          <a:rPr lang="es-PE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11</m:t>
                        </m:r>
                      </m:den>
                    </m:f>
                    <m:r>
                      <a:rPr lang="es-PE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endParaRPr lang="es-PE" sz="1800" b="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P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 donde:                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P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num>
                      <m:den>
                        <m:r>
                          <a:rPr lang="es-P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11</m:t>
                        </m:r>
                      </m:den>
                    </m:f>
                    <m:r>
                      <a:rPr lang="es-PE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s-P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P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num>
                      <m:den>
                        <m:r>
                          <a:rPr lang="es-P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11/3</m:t>
                        </m:r>
                      </m:den>
                    </m:f>
                    <m:r>
                      <a:rPr lang="es-PE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endParaRPr lang="es-PE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P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C3E319D-FD8B-70EC-6EA5-23FBF02EE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28" y="2486428"/>
                <a:ext cx="10554366" cy="3897285"/>
              </a:xfrm>
              <a:prstGeom prst="rect">
                <a:avLst/>
              </a:prstGeom>
              <a:blipFill>
                <a:blip r:embed="rId3"/>
                <a:stretch>
                  <a:fillRect l="-5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59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9B704B6-B9C4-318E-41CC-9ECFBC43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6B5B-0A90-3F48-A7CD-CD65C45570C7}" type="datetime1">
              <a:rPr lang="pt-BR" smtClean="0"/>
              <a:t>21/07/2022</a:t>
            </a:fld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C5144F-13B4-DBB9-BA94-2C6DA196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17</a:t>
            </a:fld>
            <a:endParaRPr lang="pt-BR" dirty="0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25B8B8E3-BCF4-3C49-1264-0B68E05F609F}"/>
              </a:ext>
            </a:extLst>
          </p:cNvPr>
          <p:cNvSpPr txBox="1"/>
          <p:nvPr/>
        </p:nvSpPr>
        <p:spPr>
          <a:xfrm>
            <a:off x="636575" y="217206"/>
            <a:ext cx="1854834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PE" sz="2800" dirty="0">
                <a:solidFill>
                  <a:srgbClr val="C00000"/>
                </a:solidFill>
              </a:rPr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116C61E-318C-B1BF-D81A-F622CCF403F1}"/>
                  </a:ext>
                </a:extLst>
              </p:cNvPr>
              <p:cNvSpPr txBox="1"/>
              <p:nvPr/>
            </p:nvSpPr>
            <p:spPr>
              <a:xfrm>
                <a:off x="636575" y="874692"/>
                <a:ext cx="10622946" cy="22467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P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Una vela encendida va reduciendo su tamaño, en </a:t>
                </a:r>
                <a:r>
                  <a:rPr lang="es-PE" sz="2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0,24</a:t>
                </a:r>
                <a:r>
                  <a:rPr lang="es-P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centímetros cada minuto que transcurre, siguiendo un comportamiento lineal. Si la gráfica de la recta que representa la longitud </a:t>
                </a:r>
                <a:r>
                  <a:rPr lang="es-PE" sz="2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r>
                  <a:rPr lang="es-P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de la vela después de </a:t>
                </a:r>
                <a14:m>
                  <m:oMath xmlns:m="http://schemas.openxmlformats.org/officeDocument/2006/math">
                    <m:r>
                      <a:rPr lang="es-PE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s-P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minutos, intercepta al eje de ordenadas en el punto </a:t>
                </a:r>
                <a:r>
                  <a:rPr lang="es-PE" sz="2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P(0;12).</a:t>
                </a:r>
              </a:p>
              <a:p>
                <a:pPr marL="457200" indent="-457200" algn="just">
                  <a:buAutoNum type="alphaLcPeriod"/>
                </a:pPr>
                <a:r>
                  <a:rPr lang="es-P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Modele la ecuación de la recta que representa la longitud de la vela en términos del tiempo </a:t>
                </a:r>
                <a:r>
                  <a:rPr lang="es-PE" sz="2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s-P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minutos.</a:t>
                </a:r>
              </a:p>
              <a:p>
                <a:pPr marL="457200" indent="-457200" algn="just">
                  <a:buAutoNum type="alphaLcPeriod"/>
                </a:pPr>
                <a:r>
                  <a:rPr lang="es-P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¿Cuánto tiempo está encendida la vela hasta que se consume totalmente?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116C61E-318C-B1BF-D81A-F622CCF40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75" y="874692"/>
                <a:ext cx="10622946" cy="2246769"/>
              </a:xfrm>
              <a:prstGeom prst="rect">
                <a:avLst/>
              </a:prstGeom>
              <a:blipFill>
                <a:blip r:embed="rId2"/>
                <a:stretch>
                  <a:fillRect l="-574" t="-1084" r="-631" b="-4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97CD7038-F3F8-099C-6FAA-D7D12C6BEC7C}"/>
              </a:ext>
            </a:extLst>
          </p:cNvPr>
          <p:cNvSpPr txBox="1"/>
          <p:nvPr/>
        </p:nvSpPr>
        <p:spPr>
          <a:xfrm>
            <a:off x="636575" y="3267799"/>
            <a:ext cx="135125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PE" sz="2000" dirty="0">
                <a:solidFill>
                  <a:srgbClr val="C00000"/>
                </a:solidFill>
              </a:rPr>
              <a:t>Solución</a:t>
            </a:r>
          </a:p>
        </p:txBody>
      </p:sp>
    </p:spTree>
    <p:extLst>
      <p:ext uri="{BB962C8B-B14F-4D97-AF65-F5344CB8AC3E}">
        <p14:creationId xmlns:p14="http://schemas.microsoft.com/office/powerpoint/2010/main" val="1232838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9B704B6-B9C4-318E-41CC-9ECFBC43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6B5B-0A90-3F48-A7CD-CD65C45570C7}" type="datetime1">
              <a:rPr lang="pt-BR" smtClean="0"/>
              <a:t>21/07/2022</a:t>
            </a:fld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C5144F-13B4-DBB9-BA94-2C6DA196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18</a:t>
            </a:fld>
            <a:endParaRPr lang="pt-BR"/>
          </a:p>
        </p:txBody>
      </p:sp>
      <p:sp>
        <p:nvSpPr>
          <p:cNvPr id="64" name="40 CuadroTexto">
            <a:extLst>
              <a:ext uri="{FF2B5EF4-FFF2-40B4-BE49-F238E27FC236}">
                <a16:creationId xmlns:a16="http://schemas.microsoft.com/office/drawing/2014/main" id="{543CAEA9-BF26-0953-B038-2822D989C6B0}"/>
              </a:ext>
            </a:extLst>
          </p:cNvPr>
          <p:cNvSpPr txBox="1"/>
          <p:nvPr/>
        </p:nvSpPr>
        <p:spPr>
          <a:xfrm>
            <a:off x="590742" y="415838"/>
            <a:ext cx="4816146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s-PE" dirty="0">
                <a:solidFill>
                  <a:schemeClr val="accent6">
                    <a:lumMod val="75000"/>
                  </a:schemeClr>
                </a:solidFill>
              </a:rPr>
              <a:t>4. </a:t>
            </a:r>
            <a:r>
              <a:rPr lang="es-PE" dirty="0">
                <a:solidFill>
                  <a:srgbClr val="C00000"/>
                </a:solidFill>
              </a:rPr>
              <a:t>ECUACIÓN VECTORIAL DE LA RECTA</a:t>
            </a:r>
            <a:endParaRPr lang="es-PE" sz="1400" dirty="0">
              <a:solidFill>
                <a:srgbClr val="C00000"/>
              </a:solidFill>
            </a:endParaRPr>
          </a:p>
        </p:txBody>
      </p:sp>
      <p:sp>
        <p:nvSpPr>
          <p:cNvPr id="67" name="44 CuadroTexto">
            <a:extLst>
              <a:ext uri="{FF2B5EF4-FFF2-40B4-BE49-F238E27FC236}">
                <a16:creationId xmlns:a16="http://schemas.microsoft.com/office/drawing/2014/main" id="{426058E2-BF9A-37E7-3474-F537E1DA7757}"/>
              </a:ext>
            </a:extLst>
          </p:cNvPr>
          <p:cNvSpPr txBox="1"/>
          <p:nvPr/>
        </p:nvSpPr>
        <p:spPr>
          <a:xfrm>
            <a:off x="561615" y="4133093"/>
            <a:ext cx="5534385" cy="369332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s-PE" dirty="0">
                <a:solidFill>
                  <a:schemeClr val="accent6">
                    <a:lumMod val="75000"/>
                  </a:schemeClr>
                </a:solidFill>
              </a:rPr>
              <a:t>5. ECUACIONES PARAMÉTRICAS DE LA RECTA:</a:t>
            </a:r>
            <a:endParaRPr lang="es-PE" sz="1400" dirty="0"/>
          </a:p>
        </p:txBody>
      </p:sp>
      <p:sp>
        <p:nvSpPr>
          <p:cNvPr id="69" name="48 CuadroTexto">
            <a:extLst>
              <a:ext uri="{FF2B5EF4-FFF2-40B4-BE49-F238E27FC236}">
                <a16:creationId xmlns:a16="http://schemas.microsoft.com/office/drawing/2014/main" id="{7B3FF87F-3EA1-C9CC-08F4-30C22A1D4412}"/>
              </a:ext>
            </a:extLst>
          </p:cNvPr>
          <p:cNvSpPr txBox="1"/>
          <p:nvPr/>
        </p:nvSpPr>
        <p:spPr>
          <a:xfrm>
            <a:off x="7316026" y="3610765"/>
            <a:ext cx="4638587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accent6">
                    <a:lumMod val="75000"/>
                  </a:schemeClr>
                </a:solidFill>
              </a:rPr>
              <a:t>6. ECUACIÓN CONTINUA DE LA RECTA:</a:t>
            </a:r>
            <a:endParaRPr lang="es-P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4">
                <a:extLst>
                  <a:ext uri="{FF2B5EF4-FFF2-40B4-BE49-F238E27FC236}">
                    <a16:creationId xmlns:a16="http://schemas.microsoft.com/office/drawing/2014/main" id="{32A4B223-2FF6-E071-ADE4-7341BE03E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741" y="1752023"/>
                <a:ext cx="2472949" cy="5070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lIns="92075" tIns="46038" rIns="92075" bIns="46038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PE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PE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s-PE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𝑃</m:t>
                        </m:r>
                      </m:e>
                    </m:acc>
                    <m:r>
                      <a:rPr lang="es-PE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s-PE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acc>
                      <m:accPr>
                        <m:chr m:val="⃗"/>
                        <m:ctrlPr>
                          <a:rPr lang="es-E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s-PE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400" dirty="0">
                  <a:solidFill>
                    <a:srgbClr val="C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Rectangle 4">
                <a:extLst>
                  <a:ext uri="{FF2B5EF4-FFF2-40B4-BE49-F238E27FC236}">
                    <a16:creationId xmlns:a16="http://schemas.microsoft.com/office/drawing/2014/main" id="{32A4B223-2FF6-E071-ADE4-7341BE03E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741" y="1752023"/>
                <a:ext cx="2472949" cy="507063"/>
              </a:xfrm>
              <a:prstGeom prst="rect">
                <a:avLst/>
              </a:prstGeom>
              <a:blipFill>
                <a:blip r:embed="rId2"/>
                <a:stretch>
                  <a:fillRect b="-24419"/>
                </a:stretch>
              </a:blipFill>
              <a:ln>
                <a:solidFill>
                  <a:srgbClr val="C00000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351E7C1B-42D3-5D77-94EE-3A83957148FE}"/>
                  </a:ext>
                </a:extLst>
              </p:cNvPr>
              <p:cNvSpPr txBox="1"/>
              <p:nvPr/>
            </p:nvSpPr>
            <p:spPr>
              <a:xfrm>
                <a:off x="590742" y="922737"/>
                <a:ext cx="6622012" cy="652551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PE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es-PE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𝐿</m:t>
                    </m:r>
                  </m:oMath>
                </a14:m>
                <a:r>
                  <a:rPr lang="es-PE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una recta en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E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PE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s-PE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PE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que pasa por </a:t>
                </a:r>
                <a:r>
                  <a:rPr lang="es-E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el punto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P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𝑃</m:t>
                        </m:r>
                      </m:e>
                      <m:sub>
                        <m:r>
                          <a:rPr lang="es-P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rgbClr val="C00000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E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y es paralela al vector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s-PE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es-ES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s-E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entonces para cualquier punto </a:t>
                </a:r>
                <a14:m>
                  <m:oMath xmlns:m="http://schemas.openxmlformats.org/officeDocument/2006/math">
                    <m:r>
                      <a:rPr lang="es-PE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𝑃</m:t>
                    </m:r>
                    <m:r>
                      <a:rPr lang="es-PE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s-PE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𝐿</m:t>
                    </m:r>
                  </m:oMath>
                </a14:m>
                <a:r>
                  <a:rPr lang="es-ES" dirty="0">
                    <a:solidFill>
                      <a:srgbClr val="C00000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E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 cumple:</a:t>
                </a:r>
              </a:p>
            </p:txBody>
          </p:sp>
        </mc:Choice>
        <mc:Fallback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351E7C1B-42D3-5D77-94EE-3A8395714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42" y="922737"/>
                <a:ext cx="6622012" cy="652551"/>
              </a:xfrm>
              <a:prstGeom prst="rect">
                <a:avLst/>
              </a:prstGeom>
              <a:blipFill>
                <a:blip r:embed="rId3"/>
                <a:stretch>
                  <a:fillRect l="-735" t="-1835" r="-643" b="-12844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upo 7">
            <a:extLst>
              <a:ext uri="{FF2B5EF4-FFF2-40B4-BE49-F238E27FC236}">
                <a16:creationId xmlns:a16="http://schemas.microsoft.com/office/drawing/2014/main" id="{82EF483E-ACD8-64FB-D53D-B03C11505845}"/>
              </a:ext>
            </a:extLst>
          </p:cNvPr>
          <p:cNvGrpSpPr/>
          <p:nvPr/>
        </p:nvGrpSpPr>
        <p:grpSpPr>
          <a:xfrm>
            <a:off x="7886493" y="674064"/>
            <a:ext cx="3347496" cy="2573171"/>
            <a:chOff x="7296825" y="613024"/>
            <a:chExt cx="3347496" cy="2573171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03D24705-6593-1E77-093A-5D001D43C60D}"/>
                </a:ext>
              </a:extLst>
            </p:cNvPr>
            <p:cNvGrpSpPr/>
            <p:nvPr/>
          </p:nvGrpSpPr>
          <p:grpSpPr>
            <a:xfrm>
              <a:off x="7296825" y="613024"/>
              <a:ext cx="3347496" cy="2573171"/>
              <a:chOff x="1790982" y="2740298"/>
              <a:chExt cx="4804941" cy="4151563"/>
            </a:xfrm>
          </p:grpSpPr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351EFFBA-A741-F9E4-7ADF-18F941DB52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790982" y="3177111"/>
                <a:ext cx="4114800" cy="37147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</p:pic>
          <p:sp>
            <p:nvSpPr>
              <p:cNvPr id="32" name="Text Box 6">
                <a:extLst>
                  <a:ext uri="{FF2B5EF4-FFF2-40B4-BE49-F238E27FC236}">
                    <a16:creationId xmlns:a16="http://schemas.microsoft.com/office/drawing/2014/main" id="{A87113D7-17BC-7540-A2CA-3CB1DAC3DC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27278" y="5733744"/>
                <a:ext cx="388938" cy="51911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s-ES" sz="2800" i="1" dirty="0">
                    <a:solidFill>
                      <a:prstClr val="black"/>
                    </a:solidFill>
                    <a:latin typeface="Times New Roman" pitchFamily="18" charset="0"/>
                  </a:rPr>
                  <a:t>X</a:t>
                </a:r>
              </a:p>
            </p:txBody>
          </p:sp>
          <p:sp>
            <p:nvSpPr>
              <p:cNvPr id="33" name="Text Box 7">
                <a:extLst>
                  <a:ext uri="{FF2B5EF4-FFF2-40B4-BE49-F238E27FC236}">
                    <a16:creationId xmlns:a16="http://schemas.microsoft.com/office/drawing/2014/main" id="{58993380-BB1E-288B-700B-44C267D111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5441" y="2740298"/>
                <a:ext cx="388937" cy="51911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s-ES" sz="2800" i="1" dirty="0">
                    <a:solidFill>
                      <a:prstClr val="black"/>
                    </a:solidFill>
                    <a:latin typeface="Times New Roman" pitchFamily="18" charset="0"/>
                  </a:rPr>
                  <a:t>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 Box 8">
                    <a:extLst>
                      <a:ext uri="{FF2B5EF4-FFF2-40B4-BE49-F238E27FC236}">
                        <a16:creationId xmlns:a16="http://schemas.microsoft.com/office/drawing/2014/main" id="{403DF80B-059C-3A62-9375-AD93403B130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49394" y="4877770"/>
                    <a:ext cx="890826" cy="74485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2400" b="1" i="1" smtClean="0">
                                  <a:solidFill>
                                    <a:srgbClr val="FF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2400" b="1" i="1">
                                  <a:solidFill>
                                    <a:srgbClr val="FF0033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s-PE" sz="2400" b="1" i="1" smtClean="0">
                                  <a:solidFill>
                                    <a:srgbClr val="FF0033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es-ES" sz="2400" b="1" dirty="0">
                      <a:solidFill>
                        <a:srgbClr val="FF0033"/>
                      </a:solidFill>
                      <a:latin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 Box 8">
                    <a:extLst>
                      <a:ext uri="{FF2B5EF4-FFF2-40B4-BE49-F238E27FC236}">
                        <a16:creationId xmlns:a16="http://schemas.microsoft.com/office/drawing/2014/main" id="{403DF80B-059C-3A62-9375-AD93403B13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549394" y="4877770"/>
                    <a:ext cx="890826" cy="74485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000"/>
                    </a:stretch>
                  </a:blipFill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r>
                      <a:rPr lang="es-P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87476DBF-E1F6-3F6B-179F-9708BB60A1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74869" y="3928834"/>
                <a:ext cx="4004980" cy="1463675"/>
              </a:xfrm>
              <a:prstGeom prst="line">
                <a:avLst/>
              </a:prstGeom>
              <a:noFill/>
              <a:ln w="28575">
                <a:solidFill>
                  <a:srgbClr val="FF0736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PE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36" name="Text Box 11">
                <a:extLst>
                  <a:ext uri="{FF2B5EF4-FFF2-40B4-BE49-F238E27FC236}">
                    <a16:creationId xmlns:a16="http://schemas.microsoft.com/office/drawing/2014/main" id="{B898806C-B3A9-662B-0073-27A1B002AC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91646" y="3148094"/>
                <a:ext cx="404277" cy="52322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PE" sz="2800" b="1" i="1" dirty="0">
                    <a:solidFill>
                      <a:srgbClr val="FF0736"/>
                    </a:solidFill>
                    <a:latin typeface="Times New Roman" pitchFamily="18" charset="0"/>
                  </a:rPr>
                  <a:t>L</a:t>
                </a:r>
                <a:endParaRPr lang="es-ES" sz="2800" b="1" i="1" dirty="0">
                  <a:solidFill>
                    <a:srgbClr val="FF0736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" name="2 Elipse">
                <a:extLst>
                  <a:ext uri="{FF2B5EF4-FFF2-40B4-BE49-F238E27FC236}">
                    <a16:creationId xmlns:a16="http://schemas.microsoft.com/office/drawing/2014/main" id="{45990CFE-AF11-6C0E-5CC3-1202480D664E}"/>
                  </a:ext>
                </a:extLst>
              </p:cNvPr>
              <p:cNvSpPr/>
              <p:nvPr/>
            </p:nvSpPr>
            <p:spPr>
              <a:xfrm>
                <a:off x="3549395" y="4918545"/>
                <a:ext cx="72008" cy="72008"/>
              </a:xfrm>
              <a:prstGeom prst="ellipse">
                <a:avLst/>
              </a:prstGeom>
              <a:solidFill>
                <a:srgbClr val="150DB7"/>
              </a:solidFill>
              <a:ln>
                <a:solidFill>
                  <a:srgbClr val="150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2 Elipse">
                <a:extLst>
                  <a:ext uri="{FF2B5EF4-FFF2-40B4-BE49-F238E27FC236}">
                    <a16:creationId xmlns:a16="http://schemas.microsoft.com/office/drawing/2014/main" id="{7C5A1727-C3AB-4B55-1445-C5D40463D9AA}"/>
                  </a:ext>
                </a:extLst>
              </p:cNvPr>
              <p:cNvSpPr/>
              <p:nvPr/>
            </p:nvSpPr>
            <p:spPr>
              <a:xfrm>
                <a:off x="5580112" y="4178187"/>
                <a:ext cx="72008" cy="72008"/>
              </a:xfrm>
              <a:prstGeom prst="ellipse">
                <a:avLst/>
              </a:prstGeom>
              <a:solidFill>
                <a:srgbClr val="150DB7"/>
              </a:solidFill>
              <a:ln>
                <a:solidFill>
                  <a:srgbClr val="150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Text Box 8">
                <a:extLst>
                  <a:ext uri="{FF2B5EF4-FFF2-40B4-BE49-F238E27FC236}">
                    <a16:creationId xmlns:a16="http://schemas.microsoft.com/office/drawing/2014/main" id="{8C444E8A-13BB-FDEF-FB13-4CB2F17616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93165" y="4146387"/>
                <a:ext cx="580294" cy="8441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MX" sz="2800" b="1" i="1" dirty="0">
                    <a:solidFill>
                      <a:schemeClr val="accent5">
                        <a:lumMod val="50000"/>
                      </a:schemeClr>
                    </a:solidFill>
                    <a:latin typeface="Times New Roman" pitchFamily="18" charset="0"/>
                  </a:rPr>
                  <a:t>P</a:t>
                </a:r>
                <a:endParaRPr lang="es-ES" sz="2800" b="1" dirty="0">
                  <a:solidFill>
                    <a:schemeClr val="accent5">
                      <a:lumMod val="50000"/>
                    </a:schemeClr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" name="Triángulo isósceles 39">
                <a:extLst>
                  <a:ext uri="{FF2B5EF4-FFF2-40B4-BE49-F238E27FC236}">
                    <a16:creationId xmlns:a16="http://schemas.microsoft.com/office/drawing/2014/main" id="{D4605A3B-40D5-708C-22FA-05C852B3A09C}"/>
                  </a:ext>
                </a:extLst>
              </p:cNvPr>
              <p:cNvSpPr/>
              <p:nvPr/>
            </p:nvSpPr>
            <p:spPr>
              <a:xfrm rot="5400000">
                <a:off x="5926093" y="5910242"/>
                <a:ext cx="116457" cy="130458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PE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Triángulo isósceles 40">
                <a:extLst>
                  <a:ext uri="{FF2B5EF4-FFF2-40B4-BE49-F238E27FC236}">
                    <a16:creationId xmlns:a16="http://schemas.microsoft.com/office/drawing/2014/main" id="{EACF496F-A48D-8B0B-0465-D14164199B5A}"/>
                  </a:ext>
                </a:extLst>
              </p:cNvPr>
              <p:cNvSpPr/>
              <p:nvPr/>
            </p:nvSpPr>
            <p:spPr>
              <a:xfrm>
                <a:off x="2677904" y="3058755"/>
                <a:ext cx="116457" cy="130457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PE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3B80197D-F69A-7F3F-6582-DE587341C6C1}"/>
                </a:ext>
              </a:extLst>
            </p:cNvPr>
            <p:cNvCxnSpPr/>
            <p:nvPr/>
          </p:nvCxnSpPr>
          <p:spPr>
            <a:xfrm flipV="1">
              <a:off x="8243908" y="1594257"/>
              <a:ext cx="924456" cy="318757"/>
            </a:xfrm>
            <a:prstGeom prst="straightConnector1">
              <a:avLst/>
            </a:prstGeom>
            <a:ln w="28575" cmpd="sng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 Box 8">
                  <a:extLst>
                    <a:ext uri="{FF2B5EF4-FFF2-40B4-BE49-F238E27FC236}">
                      <a16:creationId xmlns:a16="http://schemas.microsoft.com/office/drawing/2014/main" id="{E9C56DC6-2C6E-E01F-3BA2-79D814C1574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85552" y="1270348"/>
                  <a:ext cx="506869" cy="52322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MX" sz="2800" b="1" i="1" dirty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PE" sz="2800" b="1" i="1" dirty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oMath>
                    </m:oMathPara>
                  </a14:m>
                  <a:endParaRPr lang="es-ES" sz="2800" b="1" dirty="0">
                    <a:solidFill>
                      <a:schemeClr val="accent5">
                        <a:lumMod val="50000"/>
                      </a:schemeClr>
                    </a:solidFill>
                    <a:latin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2" name="Text Box 8">
                  <a:extLst>
                    <a:ext uri="{FF2B5EF4-FFF2-40B4-BE49-F238E27FC236}">
                      <a16:creationId xmlns:a16="http://schemas.microsoft.com/office/drawing/2014/main" id="{E9C56DC6-2C6E-E01F-3BA2-79D814C157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85552" y="1270348"/>
                  <a:ext cx="50686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C2DF14F7-1FE1-824A-CA7D-23FCA45EEF54}"/>
                  </a:ext>
                </a:extLst>
              </p:cNvPr>
              <p:cNvSpPr txBox="1"/>
              <p:nvPr/>
            </p:nvSpPr>
            <p:spPr>
              <a:xfrm>
                <a:off x="590742" y="3213153"/>
                <a:ext cx="662201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PE" sz="2000" dirty="0">
                    <a:solidFill>
                      <a:srgbClr val="C00000"/>
                    </a:solidFill>
                    <a:effectLst/>
                    <a:cs typeface="Arial" pitchFamily="34" charset="0"/>
                  </a:rPr>
                  <a:t>Ecuación vectorial de la recta: </a:t>
                </a:r>
                <a14:m>
                  <m:oMath xmlns:m="http://schemas.openxmlformats.org/officeDocument/2006/math">
                    <m:r>
                      <a:rPr lang="es-PE" sz="20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𝐿</m:t>
                    </m:r>
                    <m:r>
                      <a:rPr lang="es-PE" sz="20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: </m:t>
                    </m:r>
                    <m:r>
                      <a:rPr lang="es-PE" sz="20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𝑃</m:t>
                    </m:r>
                    <m:r>
                      <a:rPr lang="es-PE" sz="2000" b="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s-PE" sz="20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PE" sz="20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𝑃</m:t>
                        </m:r>
                      </m:e>
                      <m:sub>
                        <m:r>
                          <a:rPr lang="es-PE" sz="20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s-PE" sz="2000" b="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s-PE" sz="2000" b="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acc>
                      <m:accPr>
                        <m:chr m:val="⃗"/>
                        <m:ctrlPr>
                          <a:rPr lang="es-PE" sz="20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s-PE" sz="20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𝑢</m:t>
                        </m:r>
                      </m:e>
                    </m:acc>
                    <m:r>
                      <m:rPr>
                        <m:nor/>
                      </m:rPr>
                      <a:rPr lang="es-PE" sz="2000" dirty="0">
                        <a:solidFill>
                          <a:srgbClr val="C00000"/>
                        </a:solidFill>
                        <a:effectLst/>
                        <a:latin typeface="Arial" pitchFamily="34" charset="0"/>
                        <a:cs typeface="Arial" pitchFamily="34" charset="0"/>
                      </a:rPr>
                      <m:t>,   </m:t>
                    </m:r>
                    <m:r>
                      <a:rPr lang="es-PE" sz="2000" b="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s-PE" sz="2000" b="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r>
                      <a:rPr lang="es-PE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endParaRPr lang="es-PE" sz="2000" dirty="0"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C2DF14F7-1FE1-824A-CA7D-23FCA45EE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42" y="3213153"/>
                <a:ext cx="6622012" cy="400110"/>
              </a:xfrm>
              <a:prstGeom prst="rect">
                <a:avLst/>
              </a:prstGeom>
              <a:blipFill>
                <a:blip r:embed="rId7"/>
                <a:stretch>
                  <a:fillRect l="-919" t="-5882" b="-2352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6D8C34A7-3208-A99F-B6A8-51C9C3371F34}"/>
                  </a:ext>
                </a:extLst>
              </p:cNvPr>
              <p:cNvSpPr txBox="1"/>
              <p:nvPr/>
            </p:nvSpPr>
            <p:spPr>
              <a:xfrm>
                <a:off x="590741" y="2509349"/>
                <a:ext cx="4322686" cy="4932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" sz="1800" b="1" dirty="0">
                    <a:solidFill>
                      <a:srgbClr val="7030A0"/>
                    </a:solidFill>
                    <a:effectLst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PE" sz="1800" b="1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𝑷</m:t>
                    </m:r>
                    <m:r>
                      <a:rPr lang="es-PE" sz="1800" b="1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sSub>
                      <m:sSubPr>
                        <m:ctrlPr>
                          <a:rPr lang="es-PE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PE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𝑷</m:t>
                        </m:r>
                      </m:e>
                      <m:sub>
                        <m:r>
                          <a:rPr lang="es-PE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𝟎</m:t>
                        </m:r>
                      </m:sub>
                    </m:sSub>
                    <m:r>
                      <a:rPr lang="es-PE" sz="1800" b="1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s-E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800" b="1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PE" sz="1800" b="1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s-PE" sz="1800" b="1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𝟎</m:t>
                            </m:r>
                          </m:sub>
                        </m:sSub>
                        <m:r>
                          <a:rPr lang="es-PE" sz="1800" b="1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𝑷</m:t>
                        </m:r>
                      </m:e>
                    </m:acc>
                    <m:r>
                      <a:rPr lang="es-PE" sz="1800" b="1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s-PE" sz="1800" b="1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𝒕</m:t>
                    </m:r>
                    <m:acc>
                      <m:accPr>
                        <m:chr m:val="⃗"/>
                        <m:ctrlPr>
                          <a:rPr lang="es-E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s-PE" sz="1800" b="1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es-PE" sz="1800" b="1" dirty="0">
                    <a:solidFill>
                      <a:srgbClr val="C00000"/>
                    </a:solidFill>
                    <a:effectLst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PE" sz="1800" b="1" i="1" dirty="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→ </m:t>
                    </m:r>
                  </m:oMath>
                </a14:m>
                <a:r>
                  <a:rPr lang="es-ES" sz="1800" b="1" dirty="0">
                    <a:solidFill>
                      <a:srgbClr val="C00000"/>
                    </a:solidFill>
                    <a:effectLst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PE" sz="1800" b="1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𝑷</m:t>
                    </m:r>
                    <m:r>
                      <a:rPr lang="es-PE" sz="1800" b="1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s-PE" sz="1800" b="1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PE" sz="1800" b="1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𝑷</m:t>
                        </m:r>
                      </m:e>
                      <m:sub>
                        <m:r>
                          <a:rPr lang="es-PE" sz="1800" b="1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𝟎</m:t>
                        </m:r>
                      </m:sub>
                    </m:sSub>
                    <m:r>
                      <a:rPr lang="es-PE" sz="1800" b="1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s-PE" sz="1800" b="1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𝒕</m:t>
                    </m:r>
                    <m:acc>
                      <m:accPr>
                        <m:chr m:val="⃗"/>
                        <m:ctrlPr>
                          <a:rPr lang="es-E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s-PE" sz="1800" b="1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itchFamily="34" charset="0"/>
                          </a:rPr>
                          <m:t>𝒖</m:t>
                        </m:r>
                      </m:e>
                    </m:acc>
                    <m:r>
                      <a:rPr lang="es-PE" sz="1800" b="1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.</m:t>
                    </m:r>
                  </m:oMath>
                </a14:m>
                <a:endParaRPr lang="es-PE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6D8C34A7-3208-A99F-B6A8-51C9C3371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41" y="2509349"/>
                <a:ext cx="4322686" cy="4932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D5D3CB2E-076F-743D-4CB8-219F6AA82CA1}"/>
                  </a:ext>
                </a:extLst>
              </p:cNvPr>
              <p:cNvSpPr txBox="1"/>
              <p:nvPr/>
            </p:nvSpPr>
            <p:spPr>
              <a:xfrm>
                <a:off x="3330439" y="1752023"/>
                <a:ext cx="3505364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b="1" i="1" smtClean="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accPr>
                        <m:e>
                          <m:r>
                            <a:rPr lang="es-PE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𝒖</m:t>
                          </m:r>
                        </m:e>
                      </m:acc>
                      <m:r>
                        <m:rPr>
                          <m:nor/>
                        </m:rPr>
                        <a:rPr lang="es-PE" b="1" i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s-PE" b="1" i="1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s-PE" b="1" i="1" dirty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𝒂</m:t>
                      </m:r>
                      <m:r>
                        <a:rPr lang="es-PE" b="1" i="1" dirty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;</m:t>
                      </m:r>
                      <m:r>
                        <a:rPr lang="es-PE" b="1" i="1" dirty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𝒃</m:t>
                      </m:r>
                      <m:r>
                        <a:rPr lang="es-PE" b="1" i="1" dirty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s-PE" b="1" dirty="0"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algn="ctr"/>
                <a:r>
                  <a:rPr lang="es-PE" dirty="0"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rPr>
                  <a:t>Vector direccional de la recta</a:t>
                </a:r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D5D3CB2E-076F-743D-4CB8-219F6AA82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439" y="1752023"/>
                <a:ext cx="3505364" cy="646331"/>
              </a:xfrm>
              <a:prstGeom prst="rect">
                <a:avLst/>
              </a:prstGeom>
              <a:blipFill>
                <a:blip r:embed="rId9"/>
                <a:stretch>
                  <a:fillRect b="-1296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45 Objeto">
                <a:extLst>
                  <a:ext uri="{FF2B5EF4-FFF2-40B4-BE49-F238E27FC236}">
                    <a16:creationId xmlns:a16="http://schemas.microsoft.com/office/drawing/2014/main" id="{4996C2F5-BC56-1D81-2900-AFDF38314311}"/>
                  </a:ext>
                </a:extLst>
              </p:cNvPr>
              <p:cNvSpPr txBox="1"/>
              <p:nvPr/>
            </p:nvSpPr>
            <p:spPr bwMode="auto">
              <a:xfrm>
                <a:off x="590741" y="4763016"/>
                <a:ext cx="4935494" cy="1172248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s-P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P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P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sty m:val="p"/>
                                </m:rPr>
                                <a:rPr lang="es-P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s-P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s-P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s-P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s-P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P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s-P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P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acc>
                                <m:accPr>
                                  <m:chr m:val="⃗"/>
                                  <m:ctrlPr>
                                    <a:rPr lang="es-P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P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e>
                              <m:r>
                                <a:rPr lang="es-P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unc>
                                <m:funcPr>
                                  <m:ctrlPr>
                                    <a:rPr lang="es-P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PE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fName>
                                <m:e>
                                  <m:r>
                                    <a:rPr lang="es-P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r>
                                <a:rPr lang="es-P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s-P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PE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s-PE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PE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fName>
                                <m:e>
                                  <m:r>
                                    <a:rPr lang="es-P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r>
                                <a:rPr lang="es-P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unc>
                                <m:funcPr>
                                  <m:ctrlPr>
                                    <a:rPr lang="es-P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s-P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PE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a:rPr lang="es-P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s-P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r>
                                <a:rPr lang="es-P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s-P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s-P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PE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s-P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s-P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s-P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s-P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PE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es-P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s-P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r>
                                <a:rPr lang="es-P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</m:eqArr>
                          <m:r>
                            <a:rPr lang="es-P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</m:e>
                      </m:d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s-P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s-P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→(</m:t>
                            </m:r>
                            <m:func>
                              <m:funcPr>
                                <m:ctrlPr>
                                  <a:rPr lang="es-P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PE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s-PE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s-PE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fName>
                              <m:e>
                                <m:r>
                                  <a:rPr lang="es-P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s-P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=(</m:t>
                            </m:r>
                            <m:func>
                              <m:funcPr>
                                <m:ctrlPr>
                                  <a:rPr lang="es-P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s-P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PE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s-P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s-P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s-P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s-P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PE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s-P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s-P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s-P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P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P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P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s-P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P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s-P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s-P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s-P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s-P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s-P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s-P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s-P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s-PE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PE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PE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s-P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s-P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𝑡𝑎</m:t>
                                    </m:r>
                                  </m:e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PE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/>
                                      </m:mr>
                                      <m:mr>
                                        <m:e>
                                          <m:r>
                                            <a:rPr lang="es-P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s-P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P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PE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s-PE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s-P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s-P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𝑡𝑏</m:t>
                                          </m:r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d>
                            <m:r>
                              <a:rPr lang="es-P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P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s-P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</m:mr>
                      </m:m>
                    </m:oMath>
                  </m:oMathPara>
                </a14:m>
                <a:endParaRPr lang="es-P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45 Objeto">
                <a:extLst>
                  <a:ext uri="{FF2B5EF4-FFF2-40B4-BE49-F238E27FC236}">
                    <a16:creationId xmlns:a16="http://schemas.microsoft.com/office/drawing/2014/main" id="{4996C2F5-BC56-1D81-2900-AFDF3831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741" y="4763016"/>
                <a:ext cx="4935494" cy="11722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52">
                <a:extLst>
                  <a:ext uri="{FF2B5EF4-FFF2-40B4-BE49-F238E27FC236}">
                    <a16:creationId xmlns:a16="http://schemas.microsoft.com/office/drawing/2014/main" id="{E8098CB7-34F2-359C-C418-86F11B1C7A55}"/>
                  </a:ext>
                </a:extLst>
              </p:cNvPr>
              <p:cNvSpPr/>
              <p:nvPr/>
            </p:nvSpPr>
            <p:spPr>
              <a:xfrm>
                <a:off x="8562589" y="4110311"/>
                <a:ext cx="2045711" cy="623825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PE" sz="2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s-PE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s-PE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PE" sz="20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s-PE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PE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PE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den>
                      </m:f>
                      <m:r>
                        <a:rPr lang="es-PE" sz="20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s-PE" sz="2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s-PE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  <m:r>
                            <a:rPr lang="es-PE" sz="20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PE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s-PE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PE" sz="2000" b="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PE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s-PE" sz="2000" i="1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3" name="Rectángulo 52">
                <a:extLst>
                  <a:ext uri="{FF2B5EF4-FFF2-40B4-BE49-F238E27FC236}">
                    <a16:creationId xmlns:a16="http://schemas.microsoft.com/office/drawing/2014/main" id="{E8098CB7-34F2-359C-C418-86F11B1C7A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589" y="4110311"/>
                <a:ext cx="2045711" cy="6238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58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44 CuadroTexto">
                <a:extLst>
                  <a:ext uri="{FF2B5EF4-FFF2-40B4-BE49-F238E27FC236}">
                    <a16:creationId xmlns:a16="http://schemas.microsoft.com/office/drawing/2014/main" id="{145C4023-1FEF-2BEB-EE46-72E78C49B304}"/>
                  </a:ext>
                </a:extLst>
              </p:cNvPr>
              <p:cNvSpPr txBox="1"/>
              <p:nvPr/>
            </p:nvSpPr>
            <p:spPr>
              <a:xfrm>
                <a:off x="6359549" y="4923246"/>
                <a:ext cx="5627404" cy="369332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 algn="just"/>
                <a:r>
                  <a:rPr lang="es-PE" dirty="0">
                    <a:solidFill>
                      <a:srgbClr val="C00000"/>
                    </a:solidFill>
                  </a:rPr>
                  <a:t>7. ECUACIONES VECTORIAL UN SEGMENTO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PE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PE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endParaRPr lang="es-P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4" name="44 CuadroTexto">
                <a:extLst>
                  <a:ext uri="{FF2B5EF4-FFF2-40B4-BE49-F238E27FC236}">
                    <a16:creationId xmlns:a16="http://schemas.microsoft.com/office/drawing/2014/main" id="{145C4023-1FEF-2BEB-EE46-72E78C49B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549" y="4923246"/>
                <a:ext cx="5627404" cy="369332"/>
              </a:xfrm>
              <a:prstGeom prst="rect">
                <a:avLst/>
              </a:prstGeom>
              <a:blipFill>
                <a:blip r:embed="rId12"/>
                <a:stretch>
                  <a:fillRect l="-756" t="-7937" b="-22222"/>
                </a:stretch>
              </a:blipFill>
              <a:ln w="158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FBCBDA0C-C701-6681-18BB-2DAD2E18DF01}"/>
                  </a:ext>
                </a:extLst>
              </p:cNvPr>
              <p:cNvSpPr txBox="1"/>
              <p:nvPr/>
            </p:nvSpPr>
            <p:spPr>
              <a:xfrm>
                <a:off x="6665767" y="5493270"/>
                <a:ext cx="4315438" cy="400110"/>
              </a:xfrm>
              <a:prstGeom prst="rect">
                <a:avLst/>
              </a:prstGeom>
              <a:noFill/>
              <a:ln w="15875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P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P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acc>
                      <m:r>
                        <a:rPr lang="es-PE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s-PE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PE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PE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PE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s-PE" sz="2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PE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PE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s-PE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PE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PE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s-PE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es-PE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FBCBDA0C-C701-6681-18BB-2DAD2E18D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767" y="5493270"/>
                <a:ext cx="4315438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58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383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7" grpId="0" animBg="1"/>
      <p:bldP spid="69" grpId="0" animBg="1"/>
      <p:bldP spid="29" grpId="0" animBg="1"/>
      <p:bldP spid="43" grpId="0" animBg="1"/>
      <p:bldP spid="44" grpId="0" animBg="1"/>
      <p:bldP spid="46" grpId="0" animBg="1"/>
      <p:bldP spid="47" grpId="0" animBg="1"/>
      <p:bldP spid="49" grpId="0" animBg="1"/>
      <p:bldP spid="53" grpId="0" animBg="1"/>
      <p:bldP spid="54" grpId="0" animBg="1"/>
      <p:bldP spid="5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9B704B6-B9C4-318E-41CC-9ECFBC43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6B5B-0A90-3F48-A7CD-CD65C45570C7}" type="datetime1">
              <a:rPr lang="pt-BR" smtClean="0"/>
              <a:t>21/07/2022</a:t>
            </a:fld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C5144F-13B4-DBB9-BA94-2C6DA196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19</a:t>
            </a:fld>
            <a:endParaRPr lang="pt-BR" dirty="0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25B8B8E3-BCF4-3C49-1264-0B68E05F609F}"/>
              </a:ext>
            </a:extLst>
          </p:cNvPr>
          <p:cNvSpPr txBox="1"/>
          <p:nvPr/>
        </p:nvSpPr>
        <p:spPr>
          <a:xfrm>
            <a:off x="490272" y="217206"/>
            <a:ext cx="163182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PE" sz="2800" dirty="0">
                <a:solidFill>
                  <a:srgbClr val="C00000"/>
                </a:solidFill>
              </a:rPr>
              <a:t>Ejemplo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116C61E-318C-B1BF-D81A-F622CCF403F1}"/>
                  </a:ext>
                </a:extLst>
              </p:cNvPr>
              <p:cNvSpPr txBox="1"/>
              <p:nvPr/>
            </p:nvSpPr>
            <p:spPr>
              <a:xfrm>
                <a:off x="490271" y="1003429"/>
                <a:ext cx="9038042" cy="70788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PE" sz="2000" dirty="0">
                    <a:solidFill>
                      <a:schemeClr val="tx1"/>
                    </a:solidFill>
                  </a:rPr>
                  <a:t>Dados los vértices de un triángulo </a:t>
                </a:r>
                <a14:m>
                  <m:oMath xmlns:m="http://schemas.openxmlformats.org/officeDocument/2006/math">
                    <m:r>
                      <a:rPr lang="es-PE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PE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(3;−1)</m:t>
                    </m:r>
                  </m:oMath>
                </a14:m>
                <a:r>
                  <a:rPr lang="es-PE" sz="2000" dirty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s-PE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PE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(1;2)</m:t>
                    </m:r>
                  </m:oMath>
                </a14:m>
                <a:r>
                  <a:rPr lang="es-PE" sz="2000" dirty="0">
                    <a:solidFill>
                      <a:srgbClr val="C0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s-PE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E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(−5;14)</m:t>
                    </m:r>
                  </m:oMath>
                </a14:m>
                <a:r>
                  <a:rPr lang="es-PE" sz="2000" dirty="0">
                    <a:solidFill>
                      <a:srgbClr val="C00000"/>
                    </a:solidFill>
                  </a:rPr>
                  <a:t>.   </a:t>
                </a:r>
                <a:endParaRPr lang="es-PE" sz="20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s-PE" sz="2000" dirty="0">
                    <a:solidFill>
                      <a:schemeClr val="tx1"/>
                    </a:solidFill>
                  </a:rPr>
                  <a:t>Determine la ecuación paramétrica de la mediana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PE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PE" sz="20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PE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s-PE" sz="2000" dirty="0">
                    <a:solidFill>
                      <a:srgbClr val="C00000"/>
                    </a:solidFill>
                  </a:rPr>
                  <a:t> </a:t>
                </a:r>
                <a:r>
                  <a:rPr lang="es-PE" sz="2000" dirty="0">
                    <a:solidFill>
                      <a:schemeClr val="tx1"/>
                    </a:solidFill>
                  </a:rPr>
                  <a:t>del triángulo </a:t>
                </a:r>
                <a14:m>
                  <m:oMath xmlns:m="http://schemas.openxmlformats.org/officeDocument/2006/math">
                    <m:r>
                      <a:rPr lang="es-PE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es-PE" sz="2000" dirty="0">
                    <a:solidFill>
                      <a:srgbClr val="C00000"/>
                    </a:solidFill>
                  </a:rPr>
                  <a:t>.</a:t>
                </a:r>
                <a:endParaRPr lang="es-PE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116C61E-318C-B1BF-D81A-F622CCF40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71" y="1003429"/>
                <a:ext cx="9038042" cy="707886"/>
              </a:xfrm>
              <a:prstGeom prst="rect">
                <a:avLst/>
              </a:prstGeom>
              <a:blipFill>
                <a:blip r:embed="rId2"/>
                <a:stretch>
                  <a:fillRect l="-606" t="-4237" b="-1355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97CD7038-F3F8-099C-6FAA-D7D12C6BEC7C}"/>
              </a:ext>
            </a:extLst>
          </p:cNvPr>
          <p:cNvSpPr txBox="1"/>
          <p:nvPr/>
        </p:nvSpPr>
        <p:spPr>
          <a:xfrm>
            <a:off x="451749" y="1896202"/>
            <a:ext cx="135054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PE" sz="2000" dirty="0">
                <a:solidFill>
                  <a:srgbClr val="C00000"/>
                </a:solidFill>
              </a:rPr>
              <a:t>Solución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79952B17-7773-D2B6-9585-8D748A8AC8C4}"/>
                  </a:ext>
                </a:extLst>
              </p:cNvPr>
              <p:cNvSpPr/>
              <p:nvPr/>
            </p:nvSpPr>
            <p:spPr>
              <a:xfrm>
                <a:off x="490272" y="5230779"/>
                <a:ext cx="6440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PE" dirty="0">
                    <a:solidFill>
                      <a:schemeClr val="tx1"/>
                    </a:solidFill>
                  </a:rPr>
                  <a:t>Entonces la ecuación paramétrica de la mediana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PE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PE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PE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s-PE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dirty="0">
                    <a:solidFill>
                      <a:schemeClr val="tx1"/>
                    </a:solidFill>
                  </a:rPr>
                  <a:t>es:</a:t>
                </a:r>
              </a:p>
            </p:txBody>
          </p:sp>
        </mc:Choice>
        <mc:Fallback xmlns="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79952B17-7773-D2B6-9585-8D748A8AC8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72" y="5230779"/>
                <a:ext cx="6440881" cy="369332"/>
              </a:xfrm>
              <a:prstGeom prst="rect">
                <a:avLst/>
              </a:prstGeom>
              <a:blipFill>
                <a:blip r:embed="rId3"/>
                <a:stretch>
                  <a:fillRect l="-757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3E7FD082-060C-C337-3615-8561C697FE34}"/>
                  </a:ext>
                </a:extLst>
              </p:cNvPr>
              <p:cNvSpPr/>
              <p:nvPr/>
            </p:nvSpPr>
            <p:spPr>
              <a:xfrm>
                <a:off x="451749" y="3072857"/>
                <a:ext cx="51842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PE" dirty="0">
                    <a:solidFill>
                      <a:schemeClr val="tx1"/>
                    </a:solidFill>
                  </a:rPr>
                  <a:t>La ecuación vectorial de la mediana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PE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PE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PE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s-PE" dirty="0">
                    <a:solidFill>
                      <a:srgbClr val="C00000"/>
                    </a:solidFill>
                  </a:rPr>
                  <a:t> :</a:t>
                </a:r>
                <a:endParaRPr lang="es-P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3E7FD082-060C-C337-3615-8561C697F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49" y="3072857"/>
                <a:ext cx="5184280" cy="369332"/>
              </a:xfrm>
              <a:prstGeom prst="rect">
                <a:avLst/>
              </a:prstGeom>
              <a:blipFill>
                <a:blip r:embed="rId4"/>
                <a:stretch>
                  <a:fillRect l="-940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CE9D57F5-716D-FD56-D8E7-13D5B21BC65D}"/>
                  </a:ext>
                </a:extLst>
              </p:cNvPr>
              <p:cNvSpPr/>
              <p:nvPr/>
            </p:nvSpPr>
            <p:spPr>
              <a:xfrm>
                <a:off x="2768603" y="4630342"/>
                <a:ext cx="54543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PE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s-PE" b="0" i="1" dirty="0" err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s-PE" b="0" i="1" dirty="0" err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;</m:t>
                          </m:r>
                          <m:r>
                            <a:rPr lang="es-PE" b="0" i="1" dirty="0" err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d>
                      <m:r>
                        <a:rPr lang="es-PE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s-PE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s-PE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3−5</m:t>
                          </m:r>
                          <m:r>
                            <a:rPr lang="es-PE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s-PE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;−1+9</m:t>
                          </m:r>
                          <m:r>
                            <a:rPr lang="es-PE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s-PE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s-PE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PE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PE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s-PE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es-PE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CE9D57F5-716D-FD56-D8E7-13D5B21BC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603" y="4630342"/>
                <a:ext cx="5454347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CCB08270-28C6-7059-FADF-FB9F3F84B22A}"/>
                  </a:ext>
                </a:extLst>
              </p:cNvPr>
              <p:cNvSpPr/>
              <p:nvPr/>
            </p:nvSpPr>
            <p:spPr>
              <a:xfrm>
                <a:off x="355678" y="4115639"/>
                <a:ext cx="75132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PE" dirty="0">
                    <a:solidFill>
                      <a:schemeClr val="tx1"/>
                    </a:solidFill>
                  </a:rPr>
                  <a:t>  Sea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PE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E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s-PE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s-PE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dirty="0">
                    <a:solidFill>
                      <a:schemeClr val="tx1"/>
                    </a:solidFill>
                  </a:rPr>
                  <a:t> un punto de la mediana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PE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PE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PE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s-PE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dirty="0">
                    <a:solidFill>
                      <a:schemeClr val="tx1"/>
                    </a:solidFill>
                  </a:rPr>
                  <a:t>, entonces se tiene :</a:t>
                </a:r>
              </a:p>
            </p:txBody>
          </p:sp>
        </mc:Choice>
        <mc:Fallback xmlns=""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CCB08270-28C6-7059-FADF-FB9F3F84B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78" y="4115639"/>
                <a:ext cx="751328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7DEF4EF8-60D6-AFE8-2FA9-AF8D4FCAF15D}"/>
                  </a:ext>
                </a:extLst>
              </p:cNvPr>
              <p:cNvSpPr/>
              <p:nvPr/>
            </p:nvSpPr>
            <p:spPr>
              <a:xfrm>
                <a:off x="7293381" y="5027291"/>
                <a:ext cx="2746072" cy="7101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s-PE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PE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eqArrPr>
                          <m:e>
                            <m:r>
                              <a:rPr lang="es-PE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𝒙</m:t>
                            </m:r>
                            <m:r>
                              <a:rPr lang="es-PE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=</m:t>
                            </m:r>
                            <m:r>
                              <a:rPr lang="es-PE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𝟑</m:t>
                            </m:r>
                            <m:r>
                              <a:rPr lang="es-PE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−</m:t>
                            </m:r>
                            <m:r>
                              <a:rPr lang="es-PE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𝟓</m:t>
                            </m:r>
                            <m:r>
                              <a:rPr lang="es-PE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𝒕</m:t>
                            </m:r>
                          </m:e>
                          <m:e>
                            <m:r>
                              <a:rPr lang="es-PE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𝒚</m:t>
                            </m:r>
                            <m:r>
                              <a:rPr lang="es-PE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=−</m:t>
                            </m:r>
                            <m:r>
                              <a:rPr lang="es-PE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𝟏</m:t>
                            </m:r>
                            <m:r>
                              <a:rPr lang="es-PE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+</m:t>
                            </m:r>
                            <m:r>
                              <a:rPr lang="es-PE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𝟗</m:t>
                            </m:r>
                            <m:r>
                              <a:rPr lang="es-PE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𝒕</m:t>
                            </m:r>
                          </m:e>
                        </m:eqArr>
                      </m:e>
                    </m:d>
                  </m:oMath>
                </a14:m>
                <a:r>
                  <a:rPr lang="es-PE" b="1" dirty="0">
                    <a:solidFill>
                      <a:srgbClr val="C00000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PE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; </m:t>
                    </m:r>
                    <m:r>
                      <a:rPr lang="es-PE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𝒕</m:t>
                    </m:r>
                    <m:r>
                      <a:rPr lang="es-PE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PE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E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s-PE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s-PE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s-PE" b="1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7DEF4EF8-60D6-AFE8-2FA9-AF8D4FCAF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381" y="5027291"/>
                <a:ext cx="2746072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CD79EEB9-0A18-BAD6-14B8-C5B5634E7A51}"/>
                  </a:ext>
                </a:extLst>
              </p:cNvPr>
              <p:cNvSpPr/>
              <p:nvPr/>
            </p:nvSpPr>
            <p:spPr>
              <a:xfrm>
                <a:off x="5141910" y="3059045"/>
                <a:ext cx="473360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=(3;−1)+</m:t>
                      </m:r>
                      <m:r>
                        <a:rPr lang="es-PE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−2−3</m:t>
                      </m:r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8−(−1)), </m:t>
                      </m:r>
                      <m:r>
                        <a:rPr lang="es-PE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PE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s-PE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es-P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CD79EEB9-0A18-BAD6-14B8-C5B5634E7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910" y="3059045"/>
                <a:ext cx="4733609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5EBEDF50-B121-9899-E789-B0FC4018A193}"/>
                  </a:ext>
                </a:extLst>
              </p:cNvPr>
              <p:cNvSpPr/>
              <p:nvPr/>
            </p:nvSpPr>
            <p:spPr>
              <a:xfrm>
                <a:off x="327969" y="2373967"/>
                <a:ext cx="623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PE" dirty="0">
                    <a:solidFill>
                      <a:schemeClr val="tx1"/>
                    </a:solidFill>
                  </a:rPr>
                  <a:t>  Sea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PE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E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s-PE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s-PE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dirty="0">
                    <a:solidFill>
                      <a:srgbClr val="C00000"/>
                    </a:solidFill>
                  </a:rPr>
                  <a:t> </a:t>
                </a:r>
                <a:r>
                  <a:rPr lang="es-PE" dirty="0">
                    <a:solidFill>
                      <a:schemeClr val="tx1"/>
                    </a:solidFill>
                  </a:rPr>
                  <a:t>las coordenadas del punto </a:t>
                </a:r>
                <a14:m>
                  <m:oMath xmlns:m="http://schemas.openxmlformats.org/officeDocument/2006/math">
                    <m:r>
                      <a:rPr lang="es-PE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P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s-PE" dirty="0">
                    <a:solidFill>
                      <a:schemeClr val="tx1"/>
                    </a:solidFill>
                  </a:rPr>
                  <a:t>entonces:</a:t>
                </a:r>
              </a:p>
            </p:txBody>
          </p:sp>
        </mc:Choice>
        <mc:Fallback xmlns="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5EBEDF50-B121-9899-E789-B0FC4018A1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69" y="2373967"/>
                <a:ext cx="6239086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8B826FFB-FD39-E6AB-D386-2CF60979D7E7}"/>
                  </a:ext>
                </a:extLst>
              </p:cNvPr>
              <p:cNvSpPr/>
              <p:nvPr/>
            </p:nvSpPr>
            <p:spPr>
              <a:xfrm>
                <a:off x="6074277" y="2215308"/>
                <a:ext cx="3994839" cy="7146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P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P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s-P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P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P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1+(−5)</m:t>
                              </m:r>
                            </m:num>
                            <m:den>
                              <m:r>
                                <a:rPr lang="es-P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s-PE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P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2+14</m:t>
                              </m:r>
                            </m:num>
                            <m:den>
                              <m:r>
                                <a:rPr lang="es-P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P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s-PE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s-P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</m:oMath>
                  </m:oMathPara>
                </a14:m>
                <a:endParaRPr lang="es-P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8B826FFB-FD39-E6AB-D386-2CF60979D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277" y="2215308"/>
                <a:ext cx="3994839" cy="714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E22A0518-2D24-B10B-6949-387A8B35FF1E}"/>
                  </a:ext>
                </a:extLst>
              </p:cNvPr>
              <p:cNvSpPr/>
              <p:nvPr/>
            </p:nvSpPr>
            <p:spPr>
              <a:xfrm>
                <a:off x="3482137" y="3593823"/>
                <a:ext cx="51842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PE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PE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𝐴𝑀</m:t>
                          </m:r>
                        </m:e>
                      </m:acc>
                      <m:r>
                        <a:rPr lang="es-PE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=(3;−1)+</m:t>
                      </m:r>
                      <m:r>
                        <a:rPr lang="es-PE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PE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PE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PE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s-PE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0;1</m:t>
                          </m:r>
                        </m:e>
                      </m:d>
                    </m:oMath>
                  </m:oMathPara>
                </a14:m>
                <a:endParaRPr lang="es-P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E22A0518-2D24-B10B-6949-387A8B35FF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137" y="3593823"/>
                <a:ext cx="5184280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36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  <p:bldP spid="13" grpId="0"/>
      <p:bldP spid="14" grpId="0"/>
      <p:bldP spid="15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Título">
            <a:extLst>
              <a:ext uri="{FF2B5EF4-FFF2-40B4-BE49-F238E27FC236}">
                <a16:creationId xmlns:a16="http://schemas.microsoft.com/office/drawing/2014/main" id="{1DF50BB3-2E11-1B98-C53B-B5676D642FFF}"/>
              </a:ext>
            </a:extLst>
          </p:cNvPr>
          <p:cNvSpPr txBox="1">
            <a:spLocks/>
          </p:cNvSpPr>
          <p:nvPr/>
        </p:nvSpPr>
        <p:spPr>
          <a:xfrm>
            <a:off x="5935557" y="1117557"/>
            <a:ext cx="4131273" cy="55176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>
                <a:solidFill>
                  <a:srgbClr val="C00000"/>
                </a:solidFill>
                <a:latin typeface="GothamRounded-Book"/>
              </a:rPr>
              <a:t>LOGRO DE LA SESIÓN</a:t>
            </a:r>
            <a:endParaRPr lang="es-PE" sz="3200" dirty="0">
              <a:solidFill>
                <a:srgbClr val="C00000"/>
              </a:solidFill>
              <a:latin typeface="GothamRounded-Book"/>
            </a:endParaRPr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51AEE442-7791-29A2-D6EC-897FCE2F3780}"/>
              </a:ext>
            </a:extLst>
          </p:cNvPr>
          <p:cNvSpPr txBox="1">
            <a:spLocks/>
          </p:cNvSpPr>
          <p:nvPr/>
        </p:nvSpPr>
        <p:spPr>
          <a:xfrm>
            <a:off x="5312979" y="2060307"/>
            <a:ext cx="5376430" cy="317699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PE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Al finalizar la sesión, el estudiante resuelve problemas </a:t>
            </a:r>
            <a:r>
              <a:rPr lang="es-PE" sz="2400" dirty="0">
                <a:latin typeface="Arial" panose="020B0604020202020204" pitchFamily="34" charset="0"/>
                <a:cs typeface="Arial" panose="020B0604020202020204" pitchFamily="34" charset="0"/>
              </a:rPr>
              <a:t>que involucran sistemas de coordenadas rectangulares, cálculo de la distancia entre dos puntos; división de segmentos en una razón dada; ecuación de la recta, mediante las  definiciones, teoremas y propiedades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</p:txBody>
      </p:sp>
      <p:sp>
        <p:nvSpPr>
          <p:cNvPr id="12" name="Espaço Reservado para Data 11">
            <a:extLst>
              <a:ext uri="{FF2B5EF4-FFF2-40B4-BE49-F238E27FC236}">
                <a16:creationId xmlns:a16="http://schemas.microsoft.com/office/drawing/2014/main" id="{4B746E6F-10C1-6421-AEF3-33E8FA960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E57C6-29C2-744B-A82A-10EAAAF0A300}" type="datetime1">
              <a:rPr lang="pt-BR" smtClean="0"/>
              <a:t>21/07/2022</a:t>
            </a:fld>
            <a:endParaRPr lang="pt-BR"/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21A5FD02-3AE2-5E0E-CA87-A5D3250A1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2</a:t>
            </a:fld>
            <a:endParaRPr lang="pt-BR"/>
          </a:p>
        </p:txBody>
      </p:sp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427B41C-2CE6-E7DF-6886-0D67250A4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803638"/>
            <a:ext cx="4708642" cy="3433666"/>
          </a:xfrm>
          <a:prstGeom prst="rect">
            <a:avLst/>
          </a:prstGeom>
          <a:ln w="22225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8924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9B704B6-B9C4-318E-41CC-9ECFBC43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6B5B-0A90-3F48-A7CD-CD65C45570C7}" type="datetime1">
              <a:rPr lang="pt-BR" smtClean="0"/>
              <a:t>21/07/2022</a:t>
            </a:fld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C5144F-13B4-DBB9-BA94-2C6DA196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20</a:t>
            </a:fld>
            <a:endParaRPr lang="pt-BR" dirty="0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25B8B8E3-BCF4-3C49-1264-0B68E05F609F}"/>
              </a:ext>
            </a:extLst>
          </p:cNvPr>
          <p:cNvSpPr txBox="1"/>
          <p:nvPr/>
        </p:nvSpPr>
        <p:spPr>
          <a:xfrm>
            <a:off x="490272" y="217206"/>
            <a:ext cx="1497554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PE" sz="2400" dirty="0">
                <a:solidFill>
                  <a:srgbClr val="C00000"/>
                </a:solidFill>
              </a:rPr>
              <a:t>Ejemplo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16C61E-318C-B1BF-D81A-F622CCF403F1}"/>
              </a:ext>
            </a:extLst>
          </p:cNvPr>
          <p:cNvSpPr txBox="1"/>
          <p:nvPr/>
        </p:nvSpPr>
        <p:spPr>
          <a:xfrm>
            <a:off x="490271" y="801407"/>
            <a:ext cx="10976304" cy="7078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altLang="es-PE" sz="2000" dirty="0"/>
              <a:t>Determine la ecuación de la recta </a:t>
            </a:r>
            <a:r>
              <a:rPr lang="es-ES" altLang="es-PE" sz="2000" dirty="0">
                <a:solidFill>
                  <a:srgbClr val="C00000"/>
                </a:solidFill>
              </a:rPr>
              <a:t>r</a:t>
            </a:r>
            <a:r>
              <a:rPr lang="es-ES" altLang="es-PE" sz="2000" dirty="0"/>
              <a:t> que pasa por el punto </a:t>
            </a:r>
            <a:r>
              <a:rPr lang="es-ES" altLang="es-PE" sz="2000" dirty="0">
                <a:solidFill>
                  <a:srgbClr val="C00000"/>
                </a:solidFill>
              </a:rPr>
              <a:t>A(2,-3)</a:t>
            </a:r>
            <a:r>
              <a:rPr lang="es-ES" altLang="es-PE" sz="2000" dirty="0"/>
              <a:t> y cuyo vector direccional es </a:t>
            </a:r>
            <a:r>
              <a:rPr lang="es-ES" altLang="es-PE" sz="2000" dirty="0">
                <a:solidFill>
                  <a:srgbClr val="C00000"/>
                </a:solidFill>
              </a:rPr>
              <a:t>v=(5,-1)</a:t>
            </a:r>
            <a:endParaRPr lang="es-PE" sz="2000" dirty="0">
              <a:solidFill>
                <a:srgbClr val="C0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CD7038-F3F8-099C-6FAA-D7D12C6BEC7C}"/>
              </a:ext>
            </a:extLst>
          </p:cNvPr>
          <p:cNvSpPr txBox="1"/>
          <p:nvPr/>
        </p:nvSpPr>
        <p:spPr>
          <a:xfrm>
            <a:off x="490272" y="1534633"/>
            <a:ext cx="138430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PE" sz="2000" dirty="0">
                <a:solidFill>
                  <a:srgbClr val="C00000"/>
                </a:solidFill>
              </a:rPr>
              <a:t>Solución</a:t>
            </a:r>
          </a:p>
        </p:txBody>
      </p:sp>
      <p:graphicFrame>
        <p:nvGraphicFramePr>
          <p:cNvPr id="14" name="Object 4">
            <a:extLst>
              <a:ext uri="{FF2B5EF4-FFF2-40B4-BE49-F238E27FC236}">
                <a16:creationId xmlns:a16="http://schemas.microsoft.com/office/drawing/2014/main" id="{1FEF5E0E-4193-5A4D-84AA-79FEFE2A4A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199359"/>
              </p:ext>
            </p:extLst>
          </p:nvPr>
        </p:nvGraphicFramePr>
        <p:xfrm>
          <a:off x="4878388" y="2640904"/>
          <a:ext cx="2301875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00200" imgH="253800" progId="Equation.DSMT4">
                  <p:embed/>
                </p:oleObj>
              </mc:Choice>
              <mc:Fallback>
                <p:oleObj name="Equation" r:id="rId2" imgW="1600200" imgH="253800" progId="Equation.DSMT4">
                  <p:embed/>
                  <p:pic>
                    <p:nvPicPr>
                      <p:cNvPr id="291844" name="Object 4">
                        <a:extLst>
                          <a:ext uri="{FF2B5EF4-FFF2-40B4-BE49-F238E27FC236}">
                            <a16:creationId xmlns:a16="http://schemas.microsoft.com/office/drawing/2014/main" id="{40D95CF8-9096-4293-92C2-F4D8831ABD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8388" y="2640904"/>
                        <a:ext cx="2301875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CE192DEE-8577-DF53-7644-BB0CCCD26F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019869"/>
              </p:ext>
            </p:extLst>
          </p:nvPr>
        </p:nvGraphicFramePr>
        <p:xfrm>
          <a:off x="4956176" y="3025079"/>
          <a:ext cx="209232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720" imgH="253800" progId="Equation.DSMT4">
                  <p:embed/>
                </p:oleObj>
              </mc:Choice>
              <mc:Fallback>
                <p:oleObj name="Equation" r:id="rId4" imgW="1485720" imgH="253800" progId="Equation.DSMT4">
                  <p:embed/>
                  <p:pic>
                    <p:nvPicPr>
                      <p:cNvPr id="291845" name="Object 5">
                        <a:extLst>
                          <a:ext uri="{FF2B5EF4-FFF2-40B4-BE49-F238E27FC236}">
                            <a16:creationId xmlns:a16="http://schemas.microsoft.com/office/drawing/2014/main" id="{60070138-19E9-4213-B7E9-155A4FF5B7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6176" y="3025079"/>
                        <a:ext cx="2092325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">
            <a:extLst>
              <a:ext uri="{FF2B5EF4-FFF2-40B4-BE49-F238E27FC236}">
                <a16:creationId xmlns:a16="http://schemas.microsoft.com/office/drawing/2014/main" id="{64FEFAFD-069D-099C-D886-7EF15E795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796231"/>
              </p:ext>
            </p:extLst>
          </p:nvPr>
        </p:nvGraphicFramePr>
        <p:xfrm>
          <a:off x="708144" y="3850894"/>
          <a:ext cx="13843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74360" imgH="457200" progId="Equation.DSMT4">
                  <p:embed/>
                </p:oleObj>
              </mc:Choice>
              <mc:Fallback>
                <p:oleObj name="Equation" r:id="rId6" imgW="774360" imgH="457200" progId="Equation.DSMT4">
                  <p:embed/>
                  <p:pic>
                    <p:nvPicPr>
                      <p:cNvPr id="291846" name="Object 6">
                        <a:extLst>
                          <a:ext uri="{FF2B5EF4-FFF2-40B4-BE49-F238E27FC236}">
                            <a16:creationId xmlns:a16="http://schemas.microsoft.com/office/drawing/2014/main" id="{E7713C4F-31E1-4018-A899-34498FCC7E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144" y="3850894"/>
                        <a:ext cx="1384300" cy="72072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chemeClr val="bg1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9525" cap="flat" cmpd="sng" algn="ctr">
                        <a:solidFill>
                          <a:srgbClr val="669900"/>
                        </a:solidFill>
                        <a:prstDash val="solid"/>
                        <a:miter lim="800000"/>
                        <a:headEnd/>
                        <a:tailEnd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7">
            <a:extLst>
              <a:ext uri="{FF2B5EF4-FFF2-40B4-BE49-F238E27FC236}">
                <a16:creationId xmlns:a16="http://schemas.microsoft.com/office/drawing/2014/main" id="{250126C5-25A9-39E4-75F6-EDADE7CDA9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663685"/>
              </p:ext>
            </p:extLst>
          </p:nvPr>
        </p:nvGraphicFramePr>
        <p:xfrm>
          <a:off x="3990975" y="3963607"/>
          <a:ext cx="925513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11000" imgH="838080" progId="Equation.DSMT4">
                  <p:embed/>
                </p:oleObj>
              </mc:Choice>
              <mc:Fallback>
                <p:oleObj name="Equation" r:id="rId8" imgW="711000" imgH="838080" progId="Equation.DSMT4">
                  <p:embed/>
                  <p:pic>
                    <p:nvPicPr>
                      <p:cNvPr id="291847" name="Object 7">
                        <a:extLst>
                          <a:ext uri="{FF2B5EF4-FFF2-40B4-BE49-F238E27FC236}">
                            <a16:creationId xmlns:a16="http://schemas.microsoft.com/office/drawing/2014/main" id="{36203807-BADE-4EAA-A805-F6734A5C5C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0975" y="3963607"/>
                        <a:ext cx="925513" cy="1090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8">
            <a:extLst>
              <a:ext uri="{FF2B5EF4-FFF2-40B4-BE49-F238E27FC236}">
                <a16:creationId xmlns:a16="http://schemas.microsoft.com/office/drawing/2014/main" id="{F0650C4E-0724-AE36-263D-62D76F0FC2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571243"/>
              </p:ext>
            </p:extLst>
          </p:nvPr>
        </p:nvGraphicFramePr>
        <p:xfrm>
          <a:off x="5219700" y="4177919"/>
          <a:ext cx="1752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76240" imgH="393480" progId="Equation.DSMT4">
                  <p:embed/>
                </p:oleObj>
              </mc:Choice>
              <mc:Fallback>
                <p:oleObj name="Equation" r:id="rId10" imgW="876240" imgH="393480" progId="Equation.DSMT4">
                  <p:embed/>
                  <p:pic>
                    <p:nvPicPr>
                      <p:cNvPr id="291848" name="Object 8">
                        <a:extLst>
                          <a:ext uri="{FF2B5EF4-FFF2-40B4-BE49-F238E27FC236}">
                            <a16:creationId xmlns:a16="http://schemas.microsoft.com/office/drawing/2014/main" id="{D61ED80C-0BA0-4DBD-8A3A-33E926D15C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4177919"/>
                        <a:ext cx="1752600" cy="78740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chemeClr val="bg1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9525" algn="ctr">
                        <a:solidFill>
                          <a:srgbClr val="669900"/>
                        </a:solidFill>
                        <a:miter lim="800000"/>
                        <a:headEnd/>
                        <a:tailEnd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63D1CFFF-E55B-0752-E68B-BD6F096562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114132"/>
              </p:ext>
            </p:extLst>
          </p:nvPr>
        </p:nvGraphicFramePr>
        <p:xfrm>
          <a:off x="8776943" y="2880388"/>
          <a:ext cx="20828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295280" imgH="203040" progId="Equation.DSMT4">
                  <p:embed/>
                </p:oleObj>
              </mc:Choice>
              <mc:Fallback>
                <p:oleObj name="Equation" r:id="rId12" imgW="1295280" imgH="203040" progId="Equation.DSMT4">
                  <p:embed/>
                  <p:pic>
                    <p:nvPicPr>
                      <p:cNvPr id="291849" name="Object 9">
                        <a:extLst>
                          <a:ext uri="{FF2B5EF4-FFF2-40B4-BE49-F238E27FC236}">
                            <a16:creationId xmlns:a16="http://schemas.microsoft.com/office/drawing/2014/main" id="{23CA32F0-539E-4511-BA1D-86413CEB43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6943" y="2880388"/>
                        <a:ext cx="20828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1">
            <a:extLst>
              <a:ext uri="{FF2B5EF4-FFF2-40B4-BE49-F238E27FC236}">
                <a16:creationId xmlns:a16="http://schemas.microsoft.com/office/drawing/2014/main" id="{D07BB4B2-799F-5613-1927-326FD0341A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682402"/>
              </p:ext>
            </p:extLst>
          </p:nvPr>
        </p:nvGraphicFramePr>
        <p:xfrm>
          <a:off x="9560275" y="3560177"/>
          <a:ext cx="17557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90360" imgH="203040" progId="Equation.DSMT4">
                  <p:embed/>
                </p:oleObj>
              </mc:Choice>
              <mc:Fallback>
                <p:oleObj name="Equation" r:id="rId14" imgW="990360" imgH="203040" progId="Equation.DSMT4">
                  <p:embed/>
                  <p:pic>
                    <p:nvPicPr>
                      <p:cNvPr id="291851" name="Object 11">
                        <a:extLst>
                          <a:ext uri="{FF2B5EF4-FFF2-40B4-BE49-F238E27FC236}">
                            <a16:creationId xmlns:a16="http://schemas.microsoft.com/office/drawing/2014/main" id="{906B975E-467C-4518-9A1C-04EE05D1E9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60275" y="3560177"/>
                        <a:ext cx="1755775" cy="36195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chemeClr val="bg1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9525" algn="ctr">
                        <a:solidFill>
                          <a:srgbClr val="669900"/>
                        </a:solidFill>
                        <a:miter lim="800000"/>
                        <a:headEnd/>
                        <a:tailEnd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12">
            <a:extLst>
              <a:ext uri="{FF2B5EF4-FFF2-40B4-BE49-F238E27FC236}">
                <a16:creationId xmlns:a16="http://schemas.microsoft.com/office/drawing/2014/main" id="{AAF62FFD-DED3-C3E3-CC78-D8D5D0EFD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752" y="1984788"/>
            <a:ext cx="3979586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" altLang="es-PE" sz="1600" dirty="0">
                <a:latin typeface="Arial" panose="020B0604020202020204" pitchFamily="34" charset="0"/>
              </a:rPr>
              <a:t>Dada la </a:t>
            </a:r>
            <a:r>
              <a:rPr lang="es-ES" altLang="es-PE" sz="1600" b="1" dirty="0">
                <a:solidFill>
                  <a:srgbClr val="FF0000"/>
                </a:solidFill>
                <a:latin typeface="Arial" panose="020B0604020202020204" pitchFamily="34" charset="0"/>
              </a:rPr>
              <a:t>ecuación vectorial</a:t>
            </a:r>
            <a:r>
              <a:rPr lang="es-ES" altLang="es-PE" sz="1600" dirty="0">
                <a:latin typeface="Arial" panose="020B0604020202020204" pitchFamily="34" charset="0"/>
              </a:rPr>
              <a:t> de la recta r:</a:t>
            </a:r>
          </a:p>
        </p:txBody>
      </p:sp>
      <p:sp>
        <p:nvSpPr>
          <p:cNvPr id="22" name="Text Box 13">
            <a:extLst>
              <a:ext uri="{FF2B5EF4-FFF2-40B4-BE49-F238E27FC236}">
                <a16:creationId xmlns:a16="http://schemas.microsoft.com/office/drawing/2014/main" id="{1076464F-7805-F3E9-0464-07542A1A1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406269"/>
            <a:ext cx="281339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" altLang="es-PE" sz="1600" dirty="0">
                <a:latin typeface="Arial" panose="020B0604020202020204" pitchFamily="34" charset="0"/>
              </a:rPr>
              <a:t>Multiplicando por el escalar:</a:t>
            </a:r>
          </a:p>
        </p:txBody>
      </p:sp>
      <p:sp>
        <p:nvSpPr>
          <p:cNvPr id="23" name="Text Box 14">
            <a:extLst>
              <a:ext uri="{FF2B5EF4-FFF2-40B4-BE49-F238E27FC236}">
                <a16:creationId xmlns:a16="http://schemas.microsoft.com/office/drawing/2014/main" id="{B82431C7-C080-4211-2A76-8645F4344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803144"/>
            <a:ext cx="46085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" altLang="es-PE" sz="1600">
                <a:latin typeface="Arial" panose="020B0604020202020204" pitchFamily="34" charset="0"/>
              </a:rPr>
              <a:t>Sumando:</a:t>
            </a:r>
          </a:p>
        </p:txBody>
      </p:sp>
      <p:sp>
        <p:nvSpPr>
          <p:cNvPr id="24" name="Text Box 15">
            <a:extLst>
              <a:ext uri="{FF2B5EF4-FFF2-40B4-BE49-F238E27FC236}">
                <a16:creationId xmlns:a16="http://schemas.microsoft.com/office/drawing/2014/main" id="{2595AC3F-C9C4-573A-1B81-7B776F389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044" y="3187838"/>
            <a:ext cx="2694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" altLang="es-PE" sz="1600" dirty="0">
                <a:latin typeface="Arial" panose="020B0604020202020204" pitchFamily="34" charset="0"/>
              </a:rPr>
              <a:t>Igualando componentes:</a:t>
            </a:r>
          </a:p>
        </p:txBody>
      </p:sp>
      <p:sp>
        <p:nvSpPr>
          <p:cNvPr id="25" name="AutoShape 16">
            <a:extLst>
              <a:ext uri="{FF2B5EF4-FFF2-40B4-BE49-F238E27FC236}">
                <a16:creationId xmlns:a16="http://schemas.microsoft.com/office/drawing/2014/main" id="{5A86D4E2-EE89-73AA-D33C-CCCC32053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119" y="4858956"/>
            <a:ext cx="2989262" cy="576263"/>
          </a:xfrm>
          <a:prstGeom prst="wedgeRectCallout">
            <a:avLst>
              <a:gd name="adj1" fmla="val -10593"/>
              <a:gd name="adj2" fmla="val -79477"/>
            </a:avLst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50000"/>
              </a:spcBef>
            </a:pPr>
            <a:r>
              <a:rPr lang="es-ES" altLang="es-PE" sz="1400" b="1" dirty="0">
                <a:solidFill>
                  <a:srgbClr val="FF0000"/>
                </a:solidFill>
                <a:latin typeface="Arial" panose="020B0604020202020204" pitchFamily="34" charset="0"/>
              </a:rPr>
              <a:t>ECUACIONES PARAMÉTRICAS DE LA RECTA</a:t>
            </a:r>
            <a:endParaRPr lang="es-ES" altLang="es-PE" sz="1400" dirty="0">
              <a:latin typeface="Arial" panose="020B0604020202020204" pitchFamily="34" charset="0"/>
            </a:endParaRPr>
          </a:p>
        </p:txBody>
      </p:sp>
      <p:sp>
        <p:nvSpPr>
          <p:cNvPr id="26" name="Text Box 17">
            <a:extLst>
              <a:ext uri="{FF2B5EF4-FFF2-40B4-BE49-F238E27FC236}">
                <a16:creationId xmlns:a16="http://schemas.microsoft.com/office/drawing/2014/main" id="{1AAF0C69-519A-1271-FAB2-046999C13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2369" y="3885819"/>
            <a:ext cx="1439862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s-ES" altLang="es-PE" sz="1600">
                <a:latin typeface="Arial" panose="020B0604020202020204" pitchFamily="34" charset="0"/>
              </a:rPr>
              <a:t>Despejando el parámetro e igualando:</a:t>
            </a:r>
          </a:p>
        </p:txBody>
      </p:sp>
      <p:sp>
        <p:nvSpPr>
          <p:cNvPr id="27" name="AutoShape 18">
            <a:extLst>
              <a:ext uri="{FF2B5EF4-FFF2-40B4-BE49-F238E27FC236}">
                <a16:creationId xmlns:a16="http://schemas.microsoft.com/office/drawing/2014/main" id="{D82AA17A-4FF3-6A43-5D66-1EF90240F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1799" y="5533708"/>
            <a:ext cx="3529013" cy="288925"/>
          </a:xfrm>
          <a:prstGeom prst="wedgeRectCallout">
            <a:avLst>
              <a:gd name="adj1" fmla="val 1793"/>
              <a:gd name="adj2" fmla="val -170570"/>
            </a:avLst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lang="es-ES" altLang="es-PE" sz="1400" b="1">
                <a:solidFill>
                  <a:srgbClr val="FF0000"/>
                </a:solidFill>
                <a:latin typeface="Arial" panose="020B0604020202020204" pitchFamily="34" charset="0"/>
              </a:rPr>
              <a:t>ECUACIÓN CONTÍNUA DE LA RECTA</a:t>
            </a:r>
          </a:p>
          <a:p>
            <a:pPr eaLnBrk="0" hangingPunct="0"/>
            <a:endParaRPr lang="es-ES" altLang="es-PE" sz="1600">
              <a:latin typeface="Arial" panose="020B0604020202020204" pitchFamily="34" charset="0"/>
            </a:endParaRPr>
          </a:p>
        </p:txBody>
      </p:sp>
      <p:sp>
        <p:nvSpPr>
          <p:cNvPr id="28" name="Text Box 19">
            <a:extLst>
              <a:ext uri="{FF2B5EF4-FFF2-40B4-BE49-F238E27FC236}">
                <a16:creationId xmlns:a16="http://schemas.microsoft.com/office/drawing/2014/main" id="{A01F158E-9563-4CB7-A9F4-6AEDA46BF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7391" y="1994093"/>
            <a:ext cx="30968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s-ES" altLang="es-PE" sz="1600" dirty="0">
                <a:latin typeface="Arial" panose="020B0604020202020204" pitchFamily="34" charset="0"/>
              </a:rPr>
              <a:t>Multiplicando y pasando todo al </a:t>
            </a:r>
          </a:p>
          <a:p>
            <a:pPr eaLnBrk="0" hangingPunct="0"/>
            <a:r>
              <a:rPr lang="es-ES" altLang="es-PE" sz="1600" dirty="0">
                <a:latin typeface="Arial" panose="020B0604020202020204" pitchFamily="34" charset="0"/>
              </a:rPr>
              <a:t>primer miembro de la igualdad:</a:t>
            </a:r>
          </a:p>
        </p:txBody>
      </p:sp>
      <p:sp>
        <p:nvSpPr>
          <p:cNvPr id="29" name="Text Box 21">
            <a:extLst>
              <a:ext uri="{FF2B5EF4-FFF2-40B4-BE49-F238E27FC236}">
                <a16:creationId xmlns:a16="http://schemas.microsoft.com/office/drawing/2014/main" id="{BA9BFACA-A9A5-75C6-3789-25732FB1F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7544" y="3560177"/>
            <a:ext cx="1186796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s-ES" altLang="es-PE" sz="1600" dirty="0">
                <a:latin typeface="Arial" panose="020B0604020202020204" pitchFamily="34" charset="0"/>
              </a:rPr>
              <a:t>Tenemos:</a:t>
            </a:r>
          </a:p>
        </p:txBody>
      </p:sp>
      <p:sp>
        <p:nvSpPr>
          <p:cNvPr id="30" name="AutoShape 22">
            <a:extLst>
              <a:ext uri="{FF2B5EF4-FFF2-40B4-BE49-F238E27FC236}">
                <a16:creationId xmlns:a16="http://schemas.microsoft.com/office/drawing/2014/main" id="{E3AA842B-189C-8689-4847-B379EC95C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7323" y="4510859"/>
            <a:ext cx="3313112" cy="302657"/>
          </a:xfrm>
          <a:prstGeom prst="wedgeRectCallout">
            <a:avLst>
              <a:gd name="adj1" fmla="val -2353"/>
              <a:gd name="adj2" fmla="val -194957"/>
            </a:avLst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lang="es-ES" altLang="es-PE" sz="1400" b="1" dirty="0">
                <a:solidFill>
                  <a:srgbClr val="FF0000"/>
                </a:solidFill>
                <a:latin typeface="Arial" panose="020B0604020202020204" pitchFamily="34" charset="0"/>
              </a:rPr>
              <a:t>ECUACIÓN GENERAL DE LA RECTA</a:t>
            </a:r>
          </a:p>
          <a:p>
            <a:pPr eaLnBrk="0" hangingPunct="0"/>
            <a:endParaRPr lang="es-ES" altLang="es-PE" sz="1600" dirty="0">
              <a:latin typeface="Arial" panose="020B0604020202020204" pitchFamily="34" charset="0"/>
            </a:endParaRPr>
          </a:p>
        </p:txBody>
      </p:sp>
      <p:graphicFrame>
        <p:nvGraphicFramePr>
          <p:cNvPr id="31" name="Object 24">
            <a:extLst>
              <a:ext uri="{FF2B5EF4-FFF2-40B4-BE49-F238E27FC236}">
                <a16:creationId xmlns:a16="http://schemas.microsoft.com/office/drawing/2014/main" id="{18125F9F-37B7-A83C-C877-BE6BBC4759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9884261"/>
              </p:ext>
            </p:extLst>
          </p:nvPr>
        </p:nvGraphicFramePr>
        <p:xfrm>
          <a:off x="4859338" y="2147191"/>
          <a:ext cx="27733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87240" imgH="253800" progId="Equation.DSMT4">
                  <p:embed/>
                </p:oleObj>
              </mc:Choice>
              <mc:Fallback>
                <p:oleObj name="Equation" r:id="rId16" imgW="1587240" imgH="253800" progId="Equation.DSMT4">
                  <p:embed/>
                  <p:pic>
                    <p:nvPicPr>
                      <p:cNvPr id="291864" name="Object 24">
                        <a:extLst>
                          <a:ext uri="{FF2B5EF4-FFF2-40B4-BE49-F238E27FC236}">
                            <a16:creationId xmlns:a16="http://schemas.microsoft.com/office/drawing/2014/main" id="{519CF9E9-D81E-494E-B100-3EEC651017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2147191"/>
                        <a:ext cx="277336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B9DE77-BC29-48DA-90A0-12F8CC4F2E33}"/>
              </a:ext>
            </a:extLst>
          </p:cNvPr>
          <p:cNvCxnSpPr>
            <a:cxnSpLocks/>
          </p:cNvCxnSpPr>
          <p:nvPr/>
        </p:nvCxnSpPr>
        <p:spPr>
          <a:xfrm>
            <a:off x="7693473" y="1780115"/>
            <a:ext cx="44146" cy="4276478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87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 animBg="1"/>
      <p:bldP spid="26" grpId="0"/>
      <p:bldP spid="27" grpId="0" animBg="1"/>
      <p:bldP spid="28" grpId="0"/>
      <p:bldP spid="29" grpId="0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9B704B6-B9C4-318E-41CC-9ECFBC43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6B5B-0A90-3F48-A7CD-CD65C45570C7}" type="datetime1">
              <a:rPr lang="pt-BR" smtClean="0"/>
              <a:t>21/07/2022</a:t>
            </a:fld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C5144F-13B4-DBB9-BA94-2C6DA196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21</a:t>
            </a:fld>
            <a:endParaRPr lang="pt-BR" dirty="0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25B8B8E3-BCF4-3C49-1264-0B68E05F609F}"/>
              </a:ext>
            </a:extLst>
          </p:cNvPr>
          <p:cNvSpPr txBox="1"/>
          <p:nvPr/>
        </p:nvSpPr>
        <p:spPr>
          <a:xfrm>
            <a:off x="896815" y="217206"/>
            <a:ext cx="10075985" cy="52322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2800" b="1" dirty="0">
                <a:solidFill>
                  <a:srgbClr val="C00000"/>
                </a:solidFill>
              </a:rPr>
              <a:t>ECUACIONES DE LA RECTA</a:t>
            </a:r>
          </a:p>
        </p:txBody>
      </p:sp>
      <p:graphicFrame>
        <p:nvGraphicFramePr>
          <p:cNvPr id="8" name="Group 187">
            <a:extLst>
              <a:ext uri="{FF2B5EF4-FFF2-40B4-BE49-F238E27FC236}">
                <a16:creationId xmlns:a16="http://schemas.microsoft.com/office/drawing/2014/main" id="{3041FD08-5BC1-C893-5AE4-FD3FE5D74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213717"/>
              </p:ext>
            </p:extLst>
          </p:nvPr>
        </p:nvGraphicFramePr>
        <p:xfrm>
          <a:off x="1756220" y="1353336"/>
          <a:ext cx="7705725" cy="4571409"/>
        </p:xfrm>
        <a:graphic>
          <a:graphicData uri="http://schemas.openxmlformats.org/drawingml/2006/table">
            <a:tbl>
              <a:tblPr/>
              <a:tblGrid>
                <a:gridCol w="433387">
                  <a:extLst>
                    <a:ext uri="{9D8B030D-6E8A-4147-A177-3AD203B41FA5}">
                      <a16:colId xmlns:a16="http://schemas.microsoft.com/office/drawing/2014/main" val="1309096163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714157304"/>
                    </a:ext>
                  </a:extLst>
                </a:gridCol>
                <a:gridCol w="4427537">
                  <a:extLst>
                    <a:ext uri="{9D8B030D-6E8A-4147-A177-3AD203B41FA5}">
                      <a16:colId xmlns:a16="http://schemas.microsoft.com/office/drawing/2014/main" val="2219224511"/>
                    </a:ext>
                  </a:extLst>
                </a:gridCol>
                <a:gridCol w="1620838">
                  <a:extLst>
                    <a:ext uri="{9D8B030D-6E8A-4147-A177-3AD203B41FA5}">
                      <a16:colId xmlns:a16="http://schemas.microsoft.com/office/drawing/2014/main" val="1267296304"/>
                    </a:ext>
                  </a:extLst>
                </a:gridCol>
              </a:tblGrid>
              <a:tr h="8148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_tradnl" altLang="es-P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_tradnl" altLang="es-P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_tradnl" altLang="es-PE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P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Serán paralelas si: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405177"/>
                  </a:ext>
                </a:extLst>
              </a:tr>
              <a:tr h="819983">
                <a:tc row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P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ECUACIÓN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P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vectorial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_tradnl" altLang="es-P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_tradnl" altLang="es-P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40752"/>
                  </a:ext>
                </a:extLst>
              </a:tr>
              <a:tr h="81998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P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paramé-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P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tricas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_tradnl" altLang="es-PE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94508"/>
                  </a:ext>
                </a:extLst>
              </a:tr>
              <a:tr h="705528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P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contínua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_tradnl" altLang="es-P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934240"/>
                  </a:ext>
                </a:extLst>
              </a:tr>
              <a:tr h="705528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P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general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_tradnl" altLang="es-PE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_tradnl" altLang="es-P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158219"/>
                  </a:ext>
                </a:extLst>
              </a:tr>
              <a:tr h="705528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_tradnl" altLang="es-PE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69322"/>
                  </a:ext>
                </a:extLst>
              </a:tr>
            </a:tbl>
          </a:graphicData>
        </a:graphic>
      </p:graphicFrame>
      <p:graphicFrame>
        <p:nvGraphicFramePr>
          <p:cNvPr id="9" name="Object 20">
            <a:extLst>
              <a:ext uri="{FF2B5EF4-FFF2-40B4-BE49-F238E27FC236}">
                <a16:creationId xmlns:a16="http://schemas.microsoft.com/office/drawing/2014/main" id="{F881391F-C181-C1E1-04B9-6305846D9C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4389083"/>
              </p:ext>
            </p:extLst>
          </p:nvPr>
        </p:nvGraphicFramePr>
        <p:xfrm>
          <a:off x="8093520" y="3225991"/>
          <a:ext cx="106680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34680" imgH="444240" progId="Equation.DSMT4">
                  <p:embed/>
                </p:oleObj>
              </mc:Choice>
              <mc:Fallback>
                <p:oleObj name="Equation" r:id="rId2" imgW="634680" imgH="444240" progId="Equation.DSMT4">
                  <p:embed/>
                  <p:pic>
                    <p:nvPicPr>
                      <p:cNvPr id="279572" name="Object 20">
                        <a:extLst>
                          <a:ext uri="{FF2B5EF4-FFF2-40B4-BE49-F238E27FC236}">
                            <a16:creationId xmlns:a16="http://schemas.microsoft.com/office/drawing/2014/main" id="{D9FC726C-E52B-4481-94EB-9607A240B8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3520" y="3225991"/>
                        <a:ext cx="106680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3">
            <a:extLst>
              <a:ext uri="{FF2B5EF4-FFF2-40B4-BE49-F238E27FC236}">
                <a16:creationId xmlns:a16="http://schemas.microsoft.com/office/drawing/2014/main" id="{2E67B620-7D0E-A760-C3F2-D00E0AD89D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827987"/>
              </p:ext>
            </p:extLst>
          </p:nvPr>
        </p:nvGraphicFramePr>
        <p:xfrm>
          <a:off x="3646932" y="2298206"/>
          <a:ext cx="327660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44440" imgH="507960" progId="Equation.DSMT4">
                  <p:embed/>
                </p:oleObj>
              </mc:Choice>
              <mc:Fallback>
                <p:oleObj name="Equation" r:id="rId4" imgW="2044440" imgH="507960" progId="Equation.DSMT4">
                  <p:embed/>
                  <p:pic>
                    <p:nvPicPr>
                      <p:cNvPr id="279605" name="Object 53">
                        <a:extLst>
                          <a:ext uri="{FF2B5EF4-FFF2-40B4-BE49-F238E27FC236}">
                            <a16:creationId xmlns:a16="http://schemas.microsoft.com/office/drawing/2014/main" id="{F7F2AF5B-3FAA-4C1A-BBE7-943A81B65A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6932" y="2298206"/>
                        <a:ext cx="3276600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1">
            <a:extLst>
              <a:ext uri="{FF2B5EF4-FFF2-40B4-BE49-F238E27FC236}">
                <a16:creationId xmlns:a16="http://schemas.microsoft.com/office/drawing/2014/main" id="{260D8ADF-C4E2-82C0-18FE-177FBA77C7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611142"/>
              </p:ext>
            </p:extLst>
          </p:nvPr>
        </p:nvGraphicFramePr>
        <p:xfrm>
          <a:off x="3556445" y="3079687"/>
          <a:ext cx="4068762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41320" imgH="482400" progId="Equation.DSMT4">
                  <p:embed/>
                </p:oleObj>
              </mc:Choice>
              <mc:Fallback>
                <p:oleObj name="Equation" r:id="rId6" imgW="2641320" imgH="482400" progId="Equation.DSMT4">
                  <p:embed/>
                  <p:pic>
                    <p:nvPicPr>
                      <p:cNvPr id="279613" name="Object 61">
                        <a:extLst>
                          <a:ext uri="{FF2B5EF4-FFF2-40B4-BE49-F238E27FC236}">
                            <a16:creationId xmlns:a16="http://schemas.microsoft.com/office/drawing/2014/main" id="{159682F8-4F13-4AE7-938A-CC5C4E7172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445" y="3079687"/>
                        <a:ext cx="4068762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7">
            <a:extLst>
              <a:ext uri="{FF2B5EF4-FFF2-40B4-BE49-F238E27FC236}">
                <a16:creationId xmlns:a16="http://schemas.microsoft.com/office/drawing/2014/main" id="{385631CA-6475-E9D5-6FB8-93ACCAC6DC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060616"/>
              </p:ext>
            </p:extLst>
          </p:nvPr>
        </p:nvGraphicFramePr>
        <p:xfrm>
          <a:off x="3556445" y="3890201"/>
          <a:ext cx="4160837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30240" imgH="444240" progId="Equation.DSMT4">
                  <p:embed/>
                </p:oleObj>
              </mc:Choice>
              <mc:Fallback>
                <p:oleObj name="Equation" r:id="rId8" imgW="2730240" imgH="444240" progId="Equation.DSMT4">
                  <p:embed/>
                  <p:pic>
                    <p:nvPicPr>
                      <p:cNvPr id="279619" name="Object 67">
                        <a:extLst>
                          <a:ext uri="{FF2B5EF4-FFF2-40B4-BE49-F238E27FC236}">
                            <a16:creationId xmlns:a16="http://schemas.microsoft.com/office/drawing/2014/main" id="{FCA68E71-F2BF-4C4A-877B-173F19E7CD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445" y="3890201"/>
                        <a:ext cx="4160837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5">
            <a:extLst>
              <a:ext uri="{FF2B5EF4-FFF2-40B4-BE49-F238E27FC236}">
                <a16:creationId xmlns:a16="http://schemas.microsoft.com/office/drawing/2014/main" id="{4BFAE200-D6FB-103F-A3A9-F0D207EA5B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882678"/>
              </p:ext>
            </p:extLst>
          </p:nvPr>
        </p:nvGraphicFramePr>
        <p:xfrm>
          <a:off x="3448495" y="4662424"/>
          <a:ext cx="432117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162240" imgH="203040" progId="Equation.DSMT4">
                  <p:embed/>
                </p:oleObj>
              </mc:Choice>
              <mc:Fallback>
                <p:oleObj name="Equation" r:id="rId10" imgW="3162240" imgH="203040" progId="Equation.DSMT4">
                  <p:embed/>
                  <p:pic>
                    <p:nvPicPr>
                      <p:cNvPr id="279627" name="Object 75">
                        <a:extLst>
                          <a:ext uri="{FF2B5EF4-FFF2-40B4-BE49-F238E27FC236}">
                            <a16:creationId xmlns:a16="http://schemas.microsoft.com/office/drawing/2014/main" id="{636E225B-5F41-4160-A390-57D1413809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495" y="4662424"/>
                        <a:ext cx="4321175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6">
            <a:extLst>
              <a:ext uri="{FF2B5EF4-FFF2-40B4-BE49-F238E27FC236}">
                <a16:creationId xmlns:a16="http://schemas.microsoft.com/office/drawing/2014/main" id="{7059E158-23F6-0D85-2062-F6E5D18D0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887144"/>
              </p:ext>
            </p:extLst>
          </p:nvPr>
        </p:nvGraphicFramePr>
        <p:xfrm>
          <a:off x="8201470" y="4537837"/>
          <a:ext cx="8286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545760" imgH="393480" progId="Equation.DSMT4">
                  <p:embed/>
                </p:oleObj>
              </mc:Choice>
              <mc:Fallback>
                <p:oleObj name="Equation" r:id="rId12" imgW="545760" imgH="393480" progId="Equation.DSMT4">
                  <p:embed/>
                  <p:pic>
                    <p:nvPicPr>
                      <p:cNvPr id="279628" name="Object 76">
                        <a:extLst>
                          <a:ext uri="{FF2B5EF4-FFF2-40B4-BE49-F238E27FC236}">
                            <a16:creationId xmlns:a16="http://schemas.microsoft.com/office/drawing/2014/main" id="{EEB42491-26BF-40F5-A32A-5FD2A0601B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1470" y="4537837"/>
                        <a:ext cx="8286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07">
            <a:extLst>
              <a:ext uri="{FF2B5EF4-FFF2-40B4-BE49-F238E27FC236}">
                <a16:creationId xmlns:a16="http://schemas.microsoft.com/office/drawing/2014/main" id="{B358D5FD-CF87-D4BC-4FBA-095EA21732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110549"/>
              </p:ext>
            </p:extLst>
          </p:nvPr>
        </p:nvGraphicFramePr>
        <p:xfrm>
          <a:off x="8022082" y="5313553"/>
          <a:ext cx="133032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76240" imgH="393480" progId="Equation.DSMT4">
                  <p:embed/>
                </p:oleObj>
              </mc:Choice>
              <mc:Fallback>
                <p:oleObj name="Equation" r:id="rId14" imgW="876240" imgH="393480" progId="Equation.DSMT4">
                  <p:embed/>
                  <p:pic>
                    <p:nvPicPr>
                      <p:cNvPr id="279659" name="Object 107">
                        <a:extLst>
                          <a:ext uri="{FF2B5EF4-FFF2-40B4-BE49-F238E27FC236}">
                            <a16:creationId xmlns:a16="http://schemas.microsoft.com/office/drawing/2014/main" id="{DC75B3E2-E039-48CC-9F02-C5F59AF935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2082" y="5313553"/>
                        <a:ext cx="133032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166">
            <a:extLst>
              <a:ext uri="{FF2B5EF4-FFF2-40B4-BE49-F238E27FC236}">
                <a16:creationId xmlns:a16="http://schemas.microsoft.com/office/drawing/2014/main" id="{1E36C7A9-2598-EEE8-F099-9C42BB6CD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345" y="5277041"/>
            <a:ext cx="1909762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s-ES" altLang="es-PE" b="1">
                <a:latin typeface="Arial" panose="020B0604020202020204" pitchFamily="34" charset="0"/>
              </a:rPr>
              <a:t>Coincidirán</a:t>
            </a:r>
            <a:r>
              <a:rPr lang="es-ES" altLang="es-PE">
                <a:latin typeface="Arial" panose="020B0604020202020204" pitchFamily="34" charset="0"/>
              </a:rPr>
              <a:t> si se cumple:</a:t>
            </a:r>
          </a:p>
        </p:txBody>
      </p:sp>
      <p:graphicFrame>
        <p:nvGraphicFramePr>
          <p:cNvPr id="18" name="Object 185">
            <a:extLst>
              <a:ext uri="{FF2B5EF4-FFF2-40B4-BE49-F238E27FC236}">
                <a16:creationId xmlns:a16="http://schemas.microsoft.com/office/drawing/2014/main" id="{775F7D7B-02B3-55DA-5C6C-C1C14EB868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137981"/>
              </p:ext>
            </p:extLst>
          </p:nvPr>
        </p:nvGraphicFramePr>
        <p:xfrm>
          <a:off x="3629470" y="5114100"/>
          <a:ext cx="19081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307880" imgH="507960" progId="Equation.DSMT4">
                  <p:embed/>
                </p:oleObj>
              </mc:Choice>
              <mc:Fallback>
                <p:oleObj name="Equation" r:id="rId16" imgW="1307880" imgH="507960" progId="Equation.DSMT4">
                  <p:embed/>
                  <p:pic>
                    <p:nvPicPr>
                      <p:cNvPr id="279737" name="Object 185">
                        <a:extLst>
                          <a:ext uri="{FF2B5EF4-FFF2-40B4-BE49-F238E27FC236}">
                            <a16:creationId xmlns:a16="http://schemas.microsoft.com/office/drawing/2014/main" id="{976D0AC4-C0F7-49BE-BA01-114D8B540D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9470" y="5114100"/>
                        <a:ext cx="19081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954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B6247-D57B-74DC-704D-EABCCC6F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77" y="2285999"/>
            <a:ext cx="10363200" cy="2158619"/>
          </a:xfrm>
        </p:spPr>
        <p:txBody>
          <a:bodyPr/>
          <a:lstStyle/>
          <a:p>
            <a:r>
              <a:rPr lang="es-ES" sz="6000" baseline="30000" dirty="0">
                <a:solidFill>
                  <a:srgbClr val="C00000"/>
                </a:solidFill>
              </a:rPr>
              <a:t>Ángulo entre rectas</a:t>
            </a:r>
            <a:br>
              <a:rPr lang="es-ES" sz="6000" baseline="30000" dirty="0">
                <a:solidFill>
                  <a:srgbClr val="C00000"/>
                </a:solidFill>
              </a:rPr>
            </a:br>
            <a:r>
              <a:rPr lang="es-ES" sz="6000" baseline="30000" dirty="0">
                <a:solidFill>
                  <a:srgbClr val="C00000"/>
                </a:solidFill>
              </a:rPr>
              <a:t>Familia de rectas.</a:t>
            </a:r>
            <a:br>
              <a:rPr lang="es-ES" sz="6000" dirty="0">
                <a:solidFill>
                  <a:srgbClr val="C00000"/>
                </a:solidFill>
              </a:rPr>
            </a:br>
            <a:r>
              <a:rPr lang="es-ES" sz="6000" baseline="30000" dirty="0">
                <a:solidFill>
                  <a:srgbClr val="C00000"/>
                </a:solidFill>
              </a:rPr>
              <a:t>Distancia de un punto a una recta.</a:t>
            </a:r>
            <a:br>
              <a:rPr lang="es-ES" sz="6000" baseline="30000" dirty="0">
                <a:solidFill>
                  <a:srgbClr val="C00000"/>
                </a:solidFill>
              </a:rPr>
            </a:br>
            <a:br>
              <a:rPr lang="es-ES" sz="6000" baseline="30000" dirty="0">
                <a:solidFill>
                  <a:srgbClr val="C00000"/>
                </a:solidFill>
              </a:rPr>
            </a:br>
            <a:endParaRPr lang="pt-BR" sz="6000" dirty="0">
              <a:solidFill>
                <a:srgbClr val="C00000"/>
              </a:solidFill>
            </a:endParaRP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DD97674-D7A1-3539-7CFD-89273459E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EA87B-1696-1D40-9B6F-940BA8121D47}" type="datetime1">
              <a:rPr lang="pt-BR" smtClean="0"/>
              <a:t>21/07/2022</a:t>
            </a:fld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5BBBF0-362A-6C0B-134A-4CB158187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693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9B704B6-B9C4-318E-41CC-9ECFBC43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6B5B-0A90-3F48-A7CD-CD65C45570C7}" type="datetime1">
              <a:rPr lang="pt-BR" smtClean="0"/>
              <a:t>21/07/2022</a:t>
            </a:fld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C5144F-13B4-DBB9-BA94-2C6DA196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23</a:t>
            </a:fld>
            <a:endParaRPr lang="pt-BR"/>
          </a:p>
        </p:txBody>
      </p:sp>
      <p:sp>
        <p:nvSpPr>
          <p:cNvPr id="64" name="40 CuadroTexto">
            <a:extLst>
              <a:ext uri="{FF2B5EF4-FFF2-40B4-BE49-F238E27FC236}">
                <a16:creationId xmlns:a16="http://schemas.microsoft.com/office/drawing/2014/main" id="{543CAEA9-BF26-0953-B038-2822D989C6B0}"/>
              </a:ext>
            </a:extLst>
          </p:cNvPr>
          <p:cNvSpPr txBox="1"/>
          <p:nvPr/>
        </p:nvSpPr>
        <p:spPr>
          <a:xfrm>
            <a:off x="761956" y="437287"/>
            <a:ext cx="2975157" cy="369332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s-PE" dirty="0">
                <a:solidFill>
                  <a:schemeClr val="accent6">
                    <a:lumMod val="75000"/>
                  </a:schemeClr>
                </a:solidFill>
              </a:rPr>
              <a:t>ÁNGULO ENTRE RECTAS: </a:t>
            </a:r>
            <a:endParaRPr lang="es-PE" sz="1400" dirty="0"/>
          </a:p>
        </p:txBody>
      </p:sp>
      <p:sp>
        <p:nvSpPr>
          <p:cNvPr id="67" name="44 CuadroTexto">
            <a:extLst>
              <a:ext uri="{FF2B5EF4-FFF2-40B4-BE49-F238E27FC236}">
                <a16:creationId xmlns:a16="http://schemas.microsoft.com/office/drawing/2014/main" id="{426058E2-BF9A-37E7-3474-F537E1DA7757}"/>
              </a:ext>
            </a:extLst>
          </p:cNvPr>
          <p:cNvSpPr txBox="1"/>
          <p:nvPr/>
        </p:nvSpPr>
        <p:spPr>
          <a:xfrm>
            <a:off x="5509847" y="3923673"/>
            <a:ext cx="2684584" cy="646331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s-PE" dirty="0">
                <a:solidFill>
                  <a:schemeClr val="accent6">
                    <a:lumMod val="75000"/>
                  </a:schemeClr>
                </a:solidFill>
              </a:rPr>
              <a:t>RECTAS</a:t>
            </a:r>
          </a:p>
          <a:p>
            <a:pPr marL="342900" indent="-342900" algn="just"/>
            <a:r>
              <a:rPr lang="es-PE" dirty="0">
                <a:solidFill>
                  <a:schemeClr val="accent6">
                    <a:lumMod val="75000"/>
                  </a:schemeClr>
                </a:solidFill>
              </a:rPr>
              <a:t>PERPENDICULARES:</a:t>
            </a:r>
            <a:endParaRPr lang="es-PE" sz="1400" dirty="0"/>
          </a:p>
        </p:txBody>
      </p:sp>
      <p:sp>
        <p:nvSpPr>
          <p:cNvPr id="69" name="48 CuadroTexto">
            <a:extLst>
              <a:ext uri="{FF2B5EF4-FFF2-40B4-BE49-F238E27FC236}">
                <a16:creationId xmlns:a16="http://schemas.microsoft.com/office/drawing/2014/main" id="{7B3FF87F-3EA1-C9CC-08F4-30C22A1D4412}"/>
              </a:ext>
            </a:extLst>
          </p:cNvPr>
          <p:cNvSpPr txBox="1"/>
          <p:nvPr/>
        </p:nvSpPr>
        <p:spPr>
          <a:xfrm>
            <a:off x="5509845" y="506530"/>
            <a:ext cx="2684583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s-PE" dirty="0">
                <a:solidFill>
                  <a:schemeClr val="accent6">
                    <a:lumMod val="75000"/>
                  </a:schemeClr>
                </a:solidFill>
              </a:rPr>
              <a:t>RECTAS PARALELAS:</a:t>
            </a:r>
            <a:endParaRPr lang="es-P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41 Objeto">
                <a:extLst>
                  <a:ext uri="{FF2B5EF4-FFF2-40B4-BE49-F238E27FC236}">
                    <a16:creationId xmlns:a16="http://schemas.microsoft.com/office/drawing/2014/main" id="{8E20C0E5-79D5-21AF-EEEF-4ED4D8637180}"/>
                  </a:ext>
                </a:extLst>
              </p:cNvPr>
              <p:cNvSpPr txBox="1"/>
              <p:nvPr/>
            </p:nvSpPr>
            <p:spPr bwMode="auto">
              <a:xfrm>
                <a:off x="741474" y="3659845"/>
                <a:ext cx="4017518" cy="23024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P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𝑡𝑔</m:t>
                      </m:r>
                      <m:r>
                        <a:rPr lang="es-P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P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s-P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P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P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PE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P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PE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s-P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PE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P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PE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br>
                  <a:rPr lang="es-PE" sz="20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r>
                  <a:rPr lang="es-PE" sz="2000" i="0" dirty="0">
                    <a:solidFill>
                      <a:schemeClr val="tx1"/>
                    </a:solidFill>
                    <a:latin typeface="+mj-lt"/>
                  </a:rPr>
                  <a:t>donde: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P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𝑡𝑔</m:t>
                      </m:r>
                      <m:r>
                        <a:rPr lang="es-PE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s-P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𝑡𝑔</m:t>
                      </m:r>
                      <m:r>
                        <a:rPr lang="es-PE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s-PE" sz="20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P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P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E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PE" sz="2000" i="0" dirty="0">
                    <a:solidFill>
                      <a:schemeClr val="tx1"/>
                    </a:solidFill>
                    <a:latin typeface="+mj-lt"/>
                  </a:rPr>
                  <a:t> ángulo de inclinación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s-P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s-PE" sz="20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P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P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E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PE" sz="2000" i="0" dirty="0">
                    <a:solidFill>
                      <a:schemeClr val="tx1"/>
                    </a:solidFill>
                    <a:latin typeface="+mj-lt"/>
                  </a:rPr>
                  <a:t> ángulo de inclinación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s-PE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PE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41 Objeto">
                <a:extLst>
                  <a:ext uri="{FF2B5EF4-FFF2-40B4-BE49-F238E27FC236}">
                    <a16:creationId xmlns:a16="http://schemas.microsoft.com/office/drawing/2014/main" id="{8E20C0E5-79D5-21AF-EEEF-4ED4D8637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1474" y="3659845"/>
                <a:ext cx="4017518" cy="2302431"/>
              </a:xfrm>
              <a:prstGeom prst="rect">
                <a:avLst/>
              </a:prstGeom>
              <a:blipFill>
                <a:blip r:embed="rId2"/>
                <a:stretch>
                  <a:fillRect l="-1513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27 Imagen" descr="10.jpg">
            <a:extLst>
              <a:ext uri="{FF2B5EF4-FFF2-40B4-BE49-F238E27FC236}">
                <a16:creationId xmlns:a16="http://schemas.microsoft.com/office/drawing/2014/main" id="{06E2E96C-DE47-6FAF-C3D2-534DAE2243A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1956" y="1106707"/>
            <a:ext cx="3546863" cy="232229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13 Objeto">
                <a:extLst>
                  <a:ext uri="{FF2B5EF4-FFF2-40B4-BE49-F238E27FC236}">
                    <a16:creationId xmlns:a16="http://schemas.microsoft.com/office/drawing/2014/main" id="{0DBC9686-5482-0A86-3689-270CAC08F558}"/>
                  </a:ext>
                </a:extLst>
              </p:cNvPr>
              <p:cNvSpPr txBox="1"/>
              <p:nvPr/>
            </p:nvSpPr>
            <p:spPr bwMode="auto">
              <a:xfrm>
                <a:off x="5509846" y="1014706"/>
                <a:ext cx="6173869" cy="4323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s-PE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//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s-PE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𝑡𝑔</m:t>
                      </m:r>
                      <m:r>
                        <a:rPr lang="es-PE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s-P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PE" sz="20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tg</m:t>
                          </m:r>
                        </m:fName>
                        <m:e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s-P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PE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↔</m:t>
                      </m:r>
                      <m:func>
                        <m:funcPr>
                          <m:ctrlPr>
                            <a:rPr lang="es-P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P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PE" sz="20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s-PE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fName>
                        <m:e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s-P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PE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13 Objeto">
                <a:extLst>
                  <a:ext uri="{FF2B5EF4-FFF2-40B4-BE49-F238E27FC236}">
                    <a16:creationId xmlns:a16="http://schemas.microsoft.com/office/drawing/2014/main" id="{0DBC9686-5482-0A86-3689-270CAC08F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9846" y="1014706"/>
                <a:ext cx="6173869" cy="432393"/>
              </a:xfrm>
              <a:prstGeom prst="rect">
                <a:avLst/>
              </a:prstGeom>
              <a:blipFill>
                <a:blip r:embed="rId4"/>
                <a:stretch>
                  <a:fillRect b="-821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15 Objeto">
                <a:extLst>
                  <a:ext uri="{FF2B5EF4-FFF2-40B4-BE49-F238E27FC236}">
                    <a16:creationId xmlns:a16="http://schemas.microsoft.com/office/drawing/2014/main" id="{A6178E3B-B7A8-6C1E-AD86-9280C510DD91}"/>
                  </a:ext>
                </a:extLst>
              </p:cNvPr>
              <p:cNvSpPr txBox="1"/>
              <p:nvPr/>
            </p:nvSpPr>
            <p:spPr bwMode="auto">
              <a:xfrm>
                <a:off x="5509846" y="4731471"/>
                <a:ext cx="2137863" cy="432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s-PE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lang="es-P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s-PE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=90°</m:t>
                      </m:r>
                    </m:oMath>
                  </m:oMathPara>
                </a14:m>
                <a:endParaRPr lang="es-P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9" name="15 Objeto">
                <a:extLst>
                  <a:ext uri="{FF2B5EF4-FFF2-40B4-BE49-F238E27FC236}">
                    <a16:creationId xmlns:a16="http://schemas.microsoft.com/office/drawing/2014/main" id="{A6178E3B-B7A8-6C1E-AD86-9280C510D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9846" y="4731471"/>
                <a:ext cx="2137863" cy="4323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17 Objeto">
                <a:extLst>
                  <a:ext uri="{FF2B5EF4-FFF2-40B4-BE49-F238E27FC236}">
                    <a16:creationId xmlns:a16="http://schemas.microsoft.com/office/drawing/2014/main" id="{0FA76A3B-6828-7B39-528E-BAFB075F21FE}"/>
                  </a:ext>
                </a:extLst>
              </p:cNvPr>
              <p:cNvSpPr txBox="1"/>
              <p:nvPr/>
            </p:nvSpPr>
            <p:spPr bwMode="auto">
              <a:xfrm>
                <a:off x="5509846" y="5293712"/>
                <a:ext cx="2491154" cy="7022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P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𝑡𝑔</m:t>
                      </m:r>
                      <m:r>
                        <a:rPr lang="es-P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P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P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func>
                        <m:funcPr>
                          <m:ctrlPr>
                            <a:rPr lang="es-P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PE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tg</m:t>
                          </m:r>
                        </m:fName>
                        <m:e>
                          <m:r>
                            <a:rPr lang="es-P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s-P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P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)=−1</m:t>
                      </m:r>
                    </m:oMath>
                  </m:oMathPara>
                </a14:m>
                <a:endParaRPr lang="es-P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P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P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PE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s-PE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fName>
                        <m:e>
                          <m:r>
                            <a:rPr lang="es-P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func>
                      <m:sSub>
                        <m:sSubPr>
                          <m:ctrlPr>
                            <a:rPr lang="es-P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P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s-P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17 Objeto">
                <a:extLst>
                  <a:ext uri="{FF2B5EF4-FFF2-40B4-BE49-F238E27FC236}">
                    <a16:creationId xmlns:a16="http://schemas.microsoft.com/office/drawing/2014/main" id="{0FA76A3B-6828-7B39-528E-BAFB075F2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9846" y="5293712"/>
                <a:ext cx="2491154" cy="702277"/>
              </a:xfrm>
              <a:prstGeom prst="rect">
                <a:avLst/>
              </a:prstGeom>
              <a:blipFill>
                <a:blip r:embed="rId6"/>
                <a:stretch>
                  <a:fillRect l="-4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4">
            <a:extLst>
              <a:ext uri="{FF2B5EF4-FFF2-40B4-BE49-F238E27FC236}">
                <a16:creationId xmlns:a16="http://schemas.microsoft.com/office/drawing/2014/main" id="{3540DFB8-26FC-0FC8-61F6-C88B88C9F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518" y="1585943"/>
            <a:ext cx="3066523" cy="2150091"/>
          </a:xfrm>
          <a:prstGeom prst="rect">
            <a:avLst/>
          </a:prstGeom>
          <a:noFill/>
          <a:ln w="158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865C185-9E6B-5CC3-600E-E10A2C04F8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9689" y="3855332"/>
            <a:ext cx="3193958" cy="2490941"/>
          </a:xfrm>
          <a:prstGeom prst="rect">
            <a:avLst/>
          </a:prstGeom>
          <a:ln w="2222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8599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7" grpId="0" animBg="1"/>
      <p:bldP spid="69" grpId="0" animBg="1"/>
      <p:bldP spid="42" grpId="0" animBg="1"/>
      <p:bldP spid="46" grpId="0" animBg="1"/>
      <p:bldP spid="49" grpId="0" animBg="1"/>
      <p:bldP spid="5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9B704B6-B9C4-318E-41CC-9ECFBC43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6B5B-0A90-3F48-A7CD-CD65C45570C7}" type="datetime1">
              <a:rPr lang="pt-BR" smtClean="0"/>
              <a:t>21/07/2022</a:t>
            </a:fld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C5144F-13B4-DBB9-BA94-2C6DA196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24</a:t>
            </a:fld>
            <a:endParaRPr lang="pt-BR" dirty="0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25B8B8E3-BCF4-3C49-1264-0B68E05F609F}"/>
              </a:ext>
            </a:extLst>
          </p:cNvPr>
          <p:cNvSpPr txBox="1"/>
          <p:nvPr/>
        </p:nvSpPr>
        <p:spPr>
          <a:xfrm>
            <a:off x="935514" y="1342621"/>
            <a:ext cx="4511129" cy="40011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PE" sz="2000" dirty="0">
                <a:solidFill>
                  <a:schemeClr val="accent6">
                    <a:lumMod val="75000"/>
                  </a:schemeClr>
                </a:solidFill>
              </a:rPr>
              <a:t>EJEMPLOS DE FAMILIA DE RECTAS</a:t>
            </a:r>
            <a:endParaRPr lang="es-PE" sz="2000" dirty="0">
              <a:solidFill>
                <a:srgbClr val="C00000"/>
              </a:solidFill>
            </a:endParaRPr>
          </a:p>
        </p:txBody>
      </p:sp>
      <p:sp>
        <p:nvSpPr>
          <p:cNvPr id="19" name="18 CuadroTexto">
            <a:extLst>
              <a:ext uri="{FF2B5EF4-FFF2-40B4-BE49-F238E27FC236}">
                <a16:creationId xmlns:a16="http://schemas.microsoft.com/office/drawing/2014/main" id="{FDEC89A8-4F8E-31BB-A9D9-F93912569D14}"/>
              </a:ext>
            </a:extLst>
          </p:cNvPr>
          <p:cNvSpPr txBox="1"/>
          <p:nvPr/>
        </p:nvSpPr>
        <p:spPr>
          <a:xfrm>
            <a:off x="935515" y="549681"/>
            <a:ext cx="9030120" cy="40011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s-PE" dirty="0">
                <a:solidFill>
                  <a:schemeClr val="accent6">
                    <a:lumMod val="75000"/>
                  </a:schemeClr>
                </a:solidFill>
              </a:rPr>
              <a:t>FAMILIA DE RECTAS:  </a:t>
            </a:r>
            <a:r>
              <a:rPr lang="es-PE" sz="2000" dirty="0">
                <a:solidFill>
                  <a:srgbClr val="002060"/>
                </a:solidFill>
              </a:rPr>
              <a:t>“Conjunto de rectas con una característica común”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19B7D853-8F15-AD88-C1B8-B0717928C90A}"/>
                  </a:ext>
                </a:extLst>
              </p:cNvPr>
              <p:cNvSpPr txBox="1"/>
              <p:nvPr/>
            </p:nvSpPr>
            <p:spPr>
              <a:xfrm>
                <a:off x="896093" y="2073698"/>
                <a:ext cx="6454275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s-PE" sz="1800" dirty="0">
                    <a:solidFill>
                      <a:srgbClr val="0070C0"/>
                    </a:solidFill>
                  </a:rPr>
                  <a:t>Rectas paralelas a una recta dada de pendiente </a:t>
                </a:r>
                <a14:m>
                  <m:oMath xmlns:m="http://schemas.openxmlformats.org/officeDocument/2006/math">
                    <m:r>
                      <a:rPr lang="es-PE" sz="18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PE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E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s-PE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s-PE" sz="1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19B7D853-8F15-AD88-C1B8-B0717928C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93" y="2073698"/>
                <a:ext cx="6454275" cy="461665"/>
              </a:xfrm>
              <a:prstGeom prst="rect">
                <a:avLst/>
              </a:prstGeom>
              <a:blipFill>
                <a:blip r:embed="rId2"/>
                <a:stretch>
                  <a:fillRect l="-660" b="-384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20 CuadroTexto">
            <a:extLst>
              <a:ext uri="{FF2B5EF4-FFF2-40B4-BE49-F238E27FC236}">
                <a16:creationId xmlns:a16="http://schemas.microsoft.com/office/drawing/2014/main" id="{6C73AA39-D9AA-C2EC-5EC6-1036C214E004}"/>
              </a:ext>
            </a:extLst>
          </p:cNvPr>
          <p:cNvSpPr txBox="1"/>
          <p:nvPr/>
        </p:nvSpPr>
        <p:spPr>
          <a:xfrm>
            <a:off x="896095" y="3310860"/>
            <a:ext cx="6610352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s-PE" dirty="0">
                <a:solidFill>
                  <a:srgbClr val="0070C0"/>
                </a:solidFill>
              </a:rPr>
              <a:t>2. Rectas perpendiculares a una recta dada de pendiente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22 Objeto">
                <a:extLst>
                  <a:ext uri="{FF2B5EF4-FFF2-40B4-BE49-F238E27FC236}">
                    <a16:creationId xmlns:a16="http://schemas.microsoft.com/office/drawing/2014/main" id="{FA9C9C45-6395-D3BD-5FF1-77FACC7DD224}"/>
                  </a:ext>
                </a:extLst>
              </p:cNvPr>
              <p:cNvSpPr txBox="1"/>
              <p:nvPr/>
            </p:nvSpPr>
            <p:spPr bwMode="auto">
              <a:xfrm>
                <a:off x="2721097" y="2681888"/>
                <a:ext cx="3165475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PE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PE" sz="2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PE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2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s-PE" sz="2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PE" sz="2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s-PE" sz="2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PE" sz="2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PE" sz="2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E" sz="2400" dirty="0"/>
              </a:p>
            </p:txBody>
          </p:sp>
        </mc:Choice>
        <mc:Fallback xmlns="">
          <p:sp>
            <p:nvSpPr>
              <p:cNvPr id="23" name="22 Objeto">
                <a:extLst>
                  <a:ext uri="{FF2B5EF4-FFF2-40B4-BE49-F238E27FC236}">
                    <a16:creationId xmlns:a16="http://schemas.microsoft.com/office/drawing/2014/main" id="{FA9C9C45-6395-D3BD-5FF1-77FACC7DD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21097" y="2681888"/>
                <a:ext cx="3165475" cy="461665"/>
              </a:xfrm>
              <a:prstGeom prst="rect">
                <a:avLst/>
              </a:prstGeom>
              <a:blipFill>
                <a:blip r:embed="rId3"/>
                <a:stretch>
                  <a:fillRect l="-192" b="-17949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6">
                <a:extLst>
                  <a:ext uri="{FF2B5EF4-FFF2-40B4-BE49-F238E27FC236}">
                    <a16:creationId xmlns:a16="http://schemas.microsoft.com/office/drawing/2014/main" id="{A09DC56C-D7F0-F480-0EB9-3E2A3C00416D}"/>
                  </a:ext>
                </a:extLst>
              </p:cNvPr>
              <p:cNvSpPr txBox="1"/>
              <p:nvPr/>
            </p:nvSpPr>
            <p:spPr bwMode="auto">
              <a:xfrm>
                <a:off x="2327274" y="3905801"/>
                <a:ext cx="4126279" cy="6513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s-PE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PE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20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PE" sz="20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PE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20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PE" sz="20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P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s-PE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PE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Object 6">
                <a:extLst>
                  <a:ext uri="{FF2B5EF4-FFF2-40B4-BE49-F238E27FC236}">
                    <a16:creationId xmlns:a16="http://schemas.microsoft.com/office/drawing/2014/main" id="{A09DC56C-D7F0-F480-0EB9-3E2A3C004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27274" y="3905801"/>
                <a:ext cx="4126279" cy="651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23 CuadroTexto">
            <a:extLst>
              <a:ext uri="{FF2B5EF4-FFF2-40B4-BE49-F238E27FC236}">
                <a16:creationId xmlns:a16="http://schemas.microsoft.com/office/drawing/2014/main" id="{EF95615A-5E98-E070-5AA3-7FCE86F27519}"/>
              </a:ext>
            </a:extLst>
          </p:cNvPr>
          <p:cNvSpPr txBox="1"/>
          <p:nvPr/>
        </p:nvSpPr>
        <p:spPr>
          <a:xfrm>
            <a:off x="827858" y="4794547"/>
            <a:ext cx="7125110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63525" indent="-263525" algn="just"/>
            <a:r>
              <a:rPr lang="es-PE" dirty="0">
                <a:solidFill>
                  <a:srgbClr val="0070C0"/>
                </a:solidFill>
              </a:rPr>
              <a:t>3. Rectas que pasan por el punto de intersección de otras dos rectas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6">
                <a:extLst>
                  <a:ext uri="{FF2B5EF4-FFF2-40B4-BE49-F238E27FC236}">
                    <a16:creationId xmlns:a16="http://schemas.microsoft.com/office/drawing/2014/main" id="{DC5B6C7B-4029-E5B2-AFB5-A98725C38976}"/>
                  </a:ext>
                </a:extLst>
              </p:cNvPr>
              <p:cNvSpPr txBox="1"/>
              <p:nvPr/>
            </p:nvSpPr>
            <p:spPr bwMode="auto">
              <a:xfrm>
                <a:off x="1257302" y="5654352"/>
                <a:ext cx="6093066" cy="7671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s-PE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s-P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PE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E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Object 6">
                <a:extLst>
                  <a:ext uri="{FF2B5EF4-FFF2-40B4-BE49-F238E27FC236}">
                    <a16:creationId xmlns:a16="http://schemas.microsoft.com/office/drawing/2014/main" id="{DC5B6C7B-4029-E5B2-AFB5-A98725C38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7302" y="5654352"/>
                <a:ext cx="6093066" cy="7671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6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9B704B6-B9C4-318E-41CC-9ECFBC43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6B5B-0A90-3F48-A7CD-CD65C45570C7}" type="datetime1">
              <a:rPr lang="pt-BR" smtClean="0"/>
              <a:t>21/07/2022</a:t>
            </a:fld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C5144F-13B4-DBB9-BA94-2C6DA196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25</a:t>
            </a:fld>
            <a:endParaRPr lang="pt-BR" dirty="0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25B8B8E3-BCF4-3C49-1264-0B68E05F609F}"/>
              </a:ext>
            </a:extLst>
          </p:cNvPr>
          <p:cNvSpPr txBox="1"/>
          <p:nvPr/>
        </p:nvSpPr>
        <p:spPr>
          <a:xfrm>
            <a:off x="490272" y="217206"/>
            <a:ext cx="178910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PE" sz="2800" dirty="0">
                <a:solidFill>
                  <a:srgbClr val="C00000"/>
                </a:solidFill>
              </a:rPr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116C61E-318C-B1BF-D81A-F622CCF403F1}"/>
                  </a:ext>
                </a:extLst>
              </p:cNvPr>
              <p:cNvSpPr txBox="1"/>
              <p:nvPr/>
            </p:nvSpPr>
            <p:spPr>
              <a:xfrm>
                <a:off x="490271" y="1003429"/>
                <a:ext cx="10976304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sz="2000" dirty="0">
                    <a:solidFill>
                      <a:schemeClr val="tx1"/>
                    </a:solidFill>
                  </a:rPr>
                  <a:t>Considerar la recta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ES" sz="2000" dirty="0">
                    <a:solidFill>
                      <a:schemeClr val="tx1"/>
                    </a:solidFill>
                  </a:rPr>
                  <a:t> cuya ecuación en su forma general está dada por:</a:t>
                </a:r>
              </a:p>
              <a:p>
                <a:pPr algn="ctr"/>
                <a:r>
                  <a:rPr lang="es-E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+ 4</m:t>
                    </m:r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− 5 = 0</m:t>
                    </m:r>
                  </m:oMath>
                </a14:m>
                <a:r>
                  <a:rPr lang="es-ES" sz="2000" dirty="0">
                    <a:solidFill>
                      <a:srgbClr val="C00000"/>
                    </a:solidFill>
                  </a:rPr>
                  <a:t>. </a:t>
                </a:r>
              </a:p>
              <a:p>
                <a:pPr algn="just"/>
                <a:r>
                  <a:rPr lang="es-ES" sz="2000" dirty="0">
                    <a:solidFill>
                      <a:schemeClr val="tx1"/>
                    </a:solidFill>
                  </a:rPr>
                  <a:t>Determinar:</a:t>
                </a:r>
              </a:p>
              <a:p>
                <a:pPr algn="just"/>
                <a:r>
                  <a:rPr lang="es-ES" sz="2000" dirty="0">
                    <a:solidFill>
                      <a:schemeClr val="tx1"/>
                    </a:solidFill>
                  </a:rPr>
                  <a:t>a. La ecuación de la recta que pasa por el punto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(1; 2) </m:t>
                    </m:r>
                  </m:oMath>
                </a14:m>
                <a:r>
                  <a:rPr lang="es-ES" sz="2000" dirty="0">
                    <a:solidFill>
                      <a:schemeClr val="tx1"/>
                    </a:solidFill>
                  </a:rPr>
                  <a:t>y es paralela a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ES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just"/>
                <a:r>
                  <a:rPr lang="es-ES" sz="2000" dirty="0">
                    <a:solidFill>
                      <a:schemeClr val="tx1"/>
                    </a:solidFill>
                  </a:rPr>
                  <a:t>b. La ecuación de la recta que pasa por el punto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(1; 2)</m:t>
                    </m:r>
                  </m:oMath>
                </a14:m>
                <a:r>
                  <a:rPr lang="es-ES" sz="2000" dirty="0">
                    <a:solidFill>
                      <a:schemeClr val="tx1"/>
                    </a:solidFill>
                  </a:rPr>
                  <a:t> y es perpendicular a L</a:t>
                </a:r>
                <a:endParaRPr lang="es-PE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116C61E-318C-B1BF-D81A-F622CCF40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71" y="1003429"/>
                <a:ext cx="10976304" cy="1631216"/>
              </a:xfrm>
              <a:prstGeom prst="rect">
                <a:avLst/>
              </a:prstGeom>
              <a:blipFill>
                <a:blip r:embed="rId2"/>
                <a:stretch>
                  <a:fillRect l="-555" t="-2247" b="-59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97CD7038-F3F8-099C-6FAA-D7D12C6BEC7C}"/>
              </a:ext>
            </a:extLst>
          </p:cNvPr>
          <p:cNvSpPr txBox="1"/>
          <p:nvPr/>
        </p:nvSpPr>
        <p:spPr>
          <a:xfrm>
            <a:off x="622795" y="2697593"/>
            <a:ext cx="131202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PE" sz="2000" dirty="0">
                <a:solidFill>
                  <a:srgbClr val="C00000"/>
                </a:solidFill>
              </a:rPr>
              <a:t>Solución</a:t>
            </a:r>
          </a:p>
        </p:txBody>
      </p:sp>
    </p:spTree>
    <p:extLst>
      <p:ext uri="{BB962C8B-B14F-4D97-AF65-F5344CB8AC3E}">
        <p14:creationId xmlns:p14="http://schemas.microsoft.com/office/powerpoint/2010/main" val="3171416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9B704B6-B9C4-318E-41CC-9ECFBC43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6B5B-0A90-3F48-A7CD-CD65C45570C7}" type="datetime1">
              <a:rPr lang="pt-BR" smtClean="0"/>
              <a:t>21/07/2022</a:t>
            </a:fld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C5144F-13B4-DBB9-BA94-2C6DA196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26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4">
                <a:extLst>
                  <a:ext uri="{FF2B5EF4-FFF2-40B4-BE49-F238E27FC236}">
                    <a16:creationId xmlns:a16="http://schemas.microsoft.com/office/drawing/2014/main" id="{25B8B8E3-BCF4-3C49-1264-0B68E05F609F}"/>
                  </a:ext>
                </a:extLst>
              </p:cNvPr>
              <p:cNvSpPr txBox="1"/>
              <p:nvPr/>
            </p:nvSpPr>
            <p:spPr>
              <a:xfrm>
                <a:off x="929651" y="1235827"/>
                <a:ext cx="10424149" cy="7078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sz="2000" dirty="0">
                    <a:solidFill>
                      <a:schemeClr val="tx1"/>
                    </a:solidFill>
                  </a:rPr>
                  <a:t>Dada la ecuación general de una recta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s-ES" sz="2000" b="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s-ES" sz="2000" b="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sz="2000" b="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𝐵𝑦</m:t>
                    </m:r>
                    <m:r>
                      <a:rPr lang="es-ES" sz="2000" b="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sz="2000" b="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s-E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s-ES" sz="2000" dirty="0">
                    <a:solidFill>
                      <a:schemeClr val="tx1"/>
                    </a:solidFill>
                  </a:rPr>
                  <a:t>se puede hallar a qué distancia se encuentra un punto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PE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E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PE" sz="20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s-ES" sz="2000" dirty="0">
                    <a:solidFill>
                      <a:schemeClr val="tx1"/>
                    </a:solidFill>
                  </a:rPr>
                  <a:t>cualquiera del plano de la recta </a:t>
                </a:r>
                <a:r>
                  <a:rPr lang="es-ES" sz="2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𝓛</a:t>
                </a:r>
                <a:r>
                  <a:rPr lang="es-ES" sz="2000" dirty="0">
                    <a:solidFill>
                      <a:srgbClr val="C00000"/>
                    </a:solidFill>
                  </a:rPr>
                  <a:t>.</a:t>
                </a:r>
                <a:endParaRPr lang="es-PE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CuadroTexto 4">
                <a:extLst>
                  <a:ext uri="{FF2B5EF4-FFF2-40B4-BE49-F238E27FC236}">
                    <a16:creationId xmlns:a16="http://schemas.microsoft.com/office/drawing/2014/main" id="{25B8B8E3-BCF4-3C49-1264-0B68E05F6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51" y="1235827"/>
                <a:ext cx="10424149" cy="707886"/>
              </a:xfrm>
              <a:prstGeom prst="rect">
                <a:avLst/>
              </a:prstGeom>
              <a:blipFill>
                <a:blip r:embed="rId2"/>
                <a:stretch>
                  <a:fillRect l="-584" t="-4237" r="-526" b="-1355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18 CuadroTexto">
            <a:extLst>
              <a:ext uri="{FF2B5EF4-FFF2-40B4-BE49-F238E27FC236}">
                <a16:creationId xmlns:a16="http://schemas.microsoft.com/office/drawing/2014/main" id="{FDEC89A8-4F8E-31BB-A9D9-F93912569D14}"/>
              </a:ext>
            </a:extLst>
          </p:cNvPr>
          <p:cNvSpPr txBox="1"/>
          <p:nvPr/>
        </p:nvSpPr>
        <p:spPr>
          <a:xfrm>
            <a:off x="3561482" y="538150"/>
            <a:ext cx="4774135" cy="40011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s-PE" dirty="0">
                <a:solidFill>
                  <a:schemeClr val="accent6">
                    <a:lumMod val="75000"/>
                  </a:schemeClr>
                </a:solidFill>
                <a:latin typeface="Euphemia" panose="020B0503040102020104" pitchFamily="34" charset="0"/>
              </a:rPr>
              <a:t>DISTANCIA DE UN PUNTO A UNA RECTA</a:t>
            </a:r>
            <a:r>
              <a:rPr lang="es-PE" sz="2000" dirty="0">
                <a:solidFill>
                  <a:srgbClr val="002060"/>
                </a:solidFill>
                <a:latin typeface="Euphemia" panose="020B05030401020201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23 CuadroTexto">
                <a:extLst>
                  <a:ext uri="{FF2B5EF4-FFF2-40B4-BE49-F238E27FC236}">
                    <a16:creationId xmlns:a16="http://schemas.microsoft.com/office/drawing/2014/main" id="{EF95615A-5E98-E070-5AA3-7FCE86F27519}"/>
                  </a:ext>
                </a:extLst>
              </p:cNvPr>
              <p:cNvSpPr txBox="1"/>
              <p:nvPr/>
            </p:nvSpPr>
            <p:spPr>
              <a:xfrm>
                <a:off x="6910006" y="2325706"/>
                <a:ext cx="2980744" cy="7528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63525" indent="-263525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PE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d>
                        <m:dPr>
                          <m:ctrlPr>
                            <a:rPr lang="es-PE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s-PE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s-PE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</m:d>
                      <m:r>
                        <a:rPr lang="es-PE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s-PE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PE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sSub>
                                <m:sSubPr>
                                  <m:ctrlPr>
                                    <a:rPr lang="es-PE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s-PE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s-PE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PE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sSub>
                                <m:sSubPr>
                                  <m:ctrlPr>
                                    <a:rPr lang="es-PE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s-PE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s-PE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PE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PE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s-PE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E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s-PE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s-PE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s-PE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E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s-PE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s-PE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23 CuadroTexto">
                <a:extLst>
                  <a:ext uri="{FF2B5EF4-FFF2-40B4-BE49-F238E27FC236}">
                    <a16:creationId xmlns:a16="http://schemas.microsoft.com/office/drawing/2014/main" id="{EF95615A-5E98-E070-5AA3-7FCE86F27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006" y="2325706"/>
                <a:ext cx="2980744" cy="7528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6">
            <a:extLst>
              <a:ext uri="{FF2B5EF4-FFF2-40B4-BE49-F238E27FC236}">
                <a16:creationId xmlns:a16="http://schemas.microsoft.com/office/drawing/2014/main" id="{DC5B6C7B-4029-E5B2-AFB5-A98725C38976}"/>
              </a:ext>
            </a:extLst>
          </p:cNvPr>
          <p:cNvSpPr txBox="1"/>
          <p:nvPr/>
        </p:nvSpPr>
        <p:spPr bwMode="auto">
          <a:xfrm>
            <a:off x="5949755" y="3460597"/>
            <a:ext cx="5139467" cy="36512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algn="ctr"/>
            <a:r>
              <a:rPr lang="es-PE" i="0" dirty="0">
                <a:solidFill>
                  <a:srgbClr val="C00000"/>
                </a:solidFill>
                <a:latin typeface="+mj-lt"/>
              </a:rPr>
              <a:t>DISTANCIA ENTRE DOS RECTAS PARALELAS</a:t>
            </a:r>
            <a:endParaRPr lang="es-PE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84E8949-AE11-91AA-EBFA-A27D707EB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15" y="2175807"/>
            <a:ext cx="4346481" cy="4184299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6">
                <a:extLst>
                  <a:ext uri="{FF2B5EF4-FFF2-40B4-BE49-F238E27FC236}">
                    <a16:creationId xmlns:a16="http://schemas.microsoft.com/office/drawing/2014/main" id="{40BAA5F3-B092-7F89-B173-B46FDF7F1DBA}"/>
                  </a:ext>
                </a:extLst>
              </p:cNvPr>
              <p:cNvSpPr txBox="1"/>
              <p:nvPr/>
            </p:nvSpPr>
            <p:spPr bwMode="auto">
              <a:xfrm>
                <a:off x="7038215" y="4109692"/>
                <a:ext cx="2724324" cy="72607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s-PE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lang="es-P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s-P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P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𝐵𝑦</m:t>
                      </m:r>
                      <m:r>
                        <a:rPr lang="es-P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PE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PE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E" sz="200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s-PE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lang="es-P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s-P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P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𝐵𝑦</m:t>
                      </m:r>
                      <m:r>
                        <a:rPr lang="es-P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PE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PE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E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Object 6">
                <a:extLst>
                  <a:ext uri="{FF2B5EF4-FFF2-40B4-BE49-F238E27FC236}">
                    <a16:creationId xmlns:a16="http://schemas.microsoft.com/office/drawing/2014/main" id="{40BAA5F3-B092-7F89-B173-B46FDF7F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38215" y="4109692"/>
                <a:ext cx="2724324" cy="726078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23 CuadroTexto">
                <a:extLst>
                  <a:ext uri="{FF2B5EF4-FFF2-40B4-BE49-F238E27FC236}">
                    <a16:creationId xmlns:a16="http://schemas.microsoft.com/office/drawing/2014/main" id="{013E6617-6261-1E84-FD11-C2D4EC106B53}"/>
                  </a:ext>
                </a:extLst>
              </p:cNvPr>
              <p:cNvSpPr txBox="1"/>
              <p:nvPr/>
            </p:nvSpPr>
            <p:spPr>
              <a:xfrm>
                <a:off x="6910005" y="5174705"/>
                <a:ext cx="2980745" cy="7441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63525" indent="-263525"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PE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d>
                        <m:dPr>
                          <m:ctrlPr>
                            <a:rPr lang="es-PE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PE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𝓛</m:t>
                              </m:r>
                            </m:e>
                            <m:sub>
                              <m:r>
                                <a:rPr lang="es-PE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s-PE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s-PE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𝓛</m:t>
                              </m:r>
                            </m:e>
                            <m:sub>
                              <m:r>
                                <a:rPr lang="es-PE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s-PE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s-PE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PE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s-PE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s-PE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PE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s-PE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PE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s-PE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E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s-PE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s-PE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s-PE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E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s-PE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s-PE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23 CuadroTexto">
                <a:extLst>
                  <a:ext uri="{FF2B5EF4-FFF2-40B4-BE49-F238E27FC236}">
                    <a16:creationId xmlns:a16="http://schemas.microsoft.com/office/drawing/2014/main" id="{013E6617-6261-1E84-FD11-C2D4EC106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005" y="5174705"/>
                <a:ext cx="2980745" cy="7441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07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  <p:bldP spid="25" grpId="0" animBg="1"/>
      <p:bldP spid="26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9B704B6-B9C4-318E-41CC-9ECFBC43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6B5B-0A90-3F48-A7CD-CD65C45570C7}" type="datetime1">
              <a:rPr lang="pt-BR" smtClean="0"/>
              <a:t>21/07/2022</a:t>
            </a:fld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C5144F-13B4-DBB9-BA94-2C6DA196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27</a:t>
            </a:fld>
            <a:endParaRPr lang="pt-BR" dirty="0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25B8B8E3-BCF4-3C49-1264-0B68E05F609F}"/>
              </a:ext>
            </a:extLst>
          </p:cNvPr>
          <p:cNvSpPr txBox="1"/>
          <p:nvPr/>
        </p:nvSpPr>
        <p:spPr>
          <a:xfrm>
            <a:off x="490272" y="217206"/>
            <a:ext cx="167034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PE" sz="2800" dirty="0">
                <a:solidFill>
                  <a:srgbClr val="C00000"/>
                </a:solidFill>
              </a:rPr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116C61E-318C-B1BF-D81A-F622CCF403F1}"/>
                  </a:ext>
                </a:extLst>
              </p:cNvPr>
              <p:cNvSpPr txBox="1"/>
              <p:nvPr/>
            </p:nvSpPr>
            <p:spPr>
              <a:xfrm>
                <a:off x="490271" y="1003429"/>
                <a:ext cx="10976304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sz="2000" dirty="0">
                    <a:solidFill>
                      <a:schemeClr val="tx1"/>
                    </a:solidFill>
                  </a:rPr>
                  <a:t>Dada la recta:</a:t>
                </a:r>
              </a:p>
              <a:p>
                <a:pPr algn="ctr"/>
                <a:r>
                  <a:rPr lang="es-ES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PE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 5</m:t>
                    </m:r>
                    <m:r>
                      <a:rPr lang="es-PE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+12</m:t>
                    </m:r>
                    <m:r>
                      <a:rPr lang="es-PE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−60=0</m:t>
                    </m:r>
                    <m:r>
                      <a:rPr lang="es-PE" sz="2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s-ES" sz="2000" dirty="0">
                    <a:solidFill>
                      <a:srgbClr val="C00000"/>
                    </a:solidFill>
                  </a:rPr>
                  <a:t> </a:t>
                </a:r>
              </a:p>
              <a:p>
                <a:pPr algn="just"/>
                <a:r>
                  <a:rPr lang="es-ES" sz="2000" dirty="0">
                    <a:solidFill>
                      <a:schemeClr val="tx1"/>
                    </a:solidFill>
                  </a:rPr>
                  <a:t>Calcule el área de la región triangular que forma el punto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PE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E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17;12</m:t>
                        </m:r>
                      </m:e>
                    </m:d>
                  </m:oMath>
                </a14:m>
                <a:r>
                  <a:rPr lang="es-ES" sz="2000" dirty="0">
                    <a:solidFill>
                      <a:srgbClr val="C00000"/>
                    </a:solidFill>
                  </a:rPr>
                  <a:t> </a:t>
                </a:r>
                <a:r>
                  <a:rPr lang="es-ES" sz="2000" dirty="0">
                    <a:solidFill>
                      <a:schemeClr val="tx1"/>
                    </a:solidFill>
                  </a:rPr>
                  <a:t>con los puntos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ES" sz="2000" dirty="0">
                    <a:solidFill>
                      <a:srgbClr val="C00000"/>
                    </a:solidFill>
                  </a:rPr>
                  <a:t> </a:t>
                </a:r>
                <a:r>
                  <a:rPr lang="es-ES" sz="2000" dirty="0"/>
                  <a:t>y</a:t>
                </a:r>
                <a:r>
                  <a:rPr lang="es-ES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ES" sz="2000" dirty="0">
                    <a:solidFill>
                      <a:srgbClr val="C00000"/>
                    </a:solidFill>
                  </a:rPr>
                  <a:t> </a:t>
                </a:r>
                <a:r>
                  <a:rPr lang="es-ES" sz="2000" dirty="0">
                    <a:solidFill>
                      <a:schemeClr val="tx1"/>
                    </a:solidFill>
                  </a:rPr>
                  <a:t>de la recta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ES" sz="2000" dirty="0">
                    <a:solidFill>
                      <a:srgbClr val="C00000"/>
                    </a:solidFill>
                  </a:rPr>
                  <a:t> </a:t>
                </a:r>
                <a:r>
                  <a:rPr lang="es-ES" sz="2000" dirty="0">
                    <a:solidFill>
                      <a:schemeClr val="tx1"/>
                    </a:solidFill>
                  </a:rPr>
                  <a:t>, si se sabe que la distancia de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ES" sz="2000" dirty="0">
                    <a:solidFill>
                      <a:schemeClr val="tx1"/>
                    </a:solidFill>
                  </a:rPr>
                  <a:t> </a:t>
                </a:r>
                <a:r>
                  <a:rPr lang="es-ES" sz="2000" dirty="0" err="1">
                    <a:solidFill>
                      <a:schemeClr val="tx1"/>
                    </a:solidFill>
                  </a:rPr>
                  <a:t>a</a:t>
                </a:r>
                <a:r>
                  <a:rPr lang="es-E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ES" sz="2000" dirty="0">
                    <a:solidFill>
                      <a:schemeClr val="tx1"/>
                    </a:solidFill>
                  </a:rPr>
                  <a:t> es de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s-ES" sz="2000" dirty="0">
                    <a:solidFill>
                      <a:schemeClr val="tx1"/>
                    </a:solidFill>
                  </a:rPr>
                  <a:t> unidades.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116C61E-318C-B1BF-D81A-F622CCF40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71" y="1003429"/>
                <a:ext cx="10976304" cy="1323439"/>
              </a:xfrm>
              <a:prstGeom prst="rect">
                <a:avLst/>
              </a:prstGeom>
              <a:blipFill>
                <a:blip r:embed="rId2"/>
                <a:stretch>
                  <a:fillRect l="-555" t="-2765" b="-73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97CD7038-F3F8-099C-6FAA-D7D12C6BEC7C}"/>
              </a:ext>
            </a:extLst>
          </p:cNvPr>
          <p:cNvSpPr txBox="1"/>
          <p:nvPr/>
        </p:nvSpPr>
        <p:spPr>
          <a:xfrm>
            <a:off x="649552" y="2514771"/>
            <a:ext cx="135178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PE" sz="2000" dirty="0">
                <a:solidFill>
                  <a:srgbClr val="C00000"/>
                </a:solidFill>
              </a:rPr>
              <a:t>Solución</a:t>
            </a:r>
          </a:p>
        </p:txBody>
      </p:sp>
    </p:spTree>
    <p:extLst>
      <p:ext uri="{BB962C8B-B14F-4D97-AF65-F5344CB8AC3E}">
        <p14:creationId xmlns:p14="http://schemas.microsoft.com/office/powerpoint/2010/main" val="2694529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5">
            <a:extLst>
              <a:ext uri="{FF2B5EF4-FFF2-40B4-BE49-F238E27FC236}">
                <a16:creationId xmlns:a16="http://schemas.microsoft.com/office/drawing/2014/main" id="{9659BAB2-2351-DA34-51F6-F3863F7CCC05}"/>
              </a:ext>
            </a:extLst>
          </p:cNvPr>
          <p:cNvSpPr txBox="1"/>
          <p:nvPr/>
        </p:nvSpPr>
        <p:spPr>
          <a:xfrm>
            <a:off x="1331640" y="548680"/>
            <a:ext cx="3869815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s-PE" sz="3200" b="1" dirty="0">
                <a:latin typeface="GothamRounded-Book"/>
                <a:ea typeface="Calibri" panose="020F0502020204030204" pitchFamily="34" charset="0"/>
                <a:cs typeface="GothamRounded-Book"/>
              </a:rPr>
              <a:t>CONCLUSIONES</a:t>
            </a:r>
          </a:p>
        </p:txBody>
      </p:sp>
      <p:grpSp>
        <p:nvGrpSpPr>
          <p:cNvPr id="3" name="Grupo 12">
            <a:extLst>
              <a:ext uri="{FF2B5EF4-FFF2-40B4-BE49-F238E27FC236}">
                <a16:creationId xmlns:a16="http://schemas.microsoft.com/office/drawing/2014/main" id="{A9015241-79A8-C012-2992-1B1EC7829E55}"/>
              </a:ext>
            </a:extLst>
          </p:cNvPr>
          <p:cNvGrpSpPr/>
          <p:nvPr/>
        </p:nvGrpSpPr>
        <p:grpSpPr>
          <a:xfrm>
            <a:off x="1028548" y="5013176"/>
            <a:ext cx="703732" cy="745956"/>
            <a:chOff x="1094204" y="3850943"/>
            <a:chExt cx="757800" cy="803268"/>
          </a:xfrm>
        </p:grpSpPr>
        <p:pic>
          <p:nvPicPr>
            <p:cNvPr id="4" name="Imagen 13">
              <a:extLst>
                <a:ext uri="{FF2B5EF4-FFF2-40B4-BE49-F238E27FC236}">
                  <a16:creationId xmlns:a16="http://schemas.microsoft.com/office/drawing/2014/main" id="{8026BC66-4002-3DB7-2DB2-8D1A5D0EA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204" y="3850943"/>
              <a:ext cx="757800" cy="803268"/>
            </a:xfrm>
            <a:prstGeom prst="rect">
              <a:avLst/>
            </a:prstGeom>
          </p:spPr>
        </p:pic>
        <p:sp>
          <p:nvSpPr>
            <p:cNvPr id="5" name="CuadroTexto 14">
              <a:extLst>
                <a:ext uri="{FF2B5EF4-FFF2-40B4-BE49-F238E27FC236}">
                  <a16:creationId xmlns:a16="http://schemas.microsoft.com/office/drawing/2014/main" id="{B99AAB3B-11BD-732C-E1AE-BF69702734E9}"/>
                </a:ext>
              </a:extLst>
            </p:cNvPr>
            <p:cNvSpPr txBox="1"/>
            <p:nvPr/>
          </p:nvSpPr>
          <p:spPr>
            <a:xfrm>
              <a:off x="1109377" y="3978849"/>
              <a:ext cx="727455" cy="596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30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6" name="Grupo 15">
            <a:extLst>
              <a:ext uri="{FF2B5EF4-FFF2-40B4-BE49-F238E27FC236}">
                <a16:creationId xmlns:a16="http://schemas.microsoft.com/office/drawing/2014/main" id="{275FE841-5B2B-B32B-DC41-6D48D1913661}"/>
              </a:ext>
            </a:extLst>
          </p:cNvPr>
          <p:cNvGrpSpPr/>
          <p:nvPr/>
        </p:nvGrpSpPr>
        <p:grpSpPr>
          <a:xfrm>
            <a:off x="1028548" y="3954457"/>
            <a:ext cx="703732" cy="745956"/>
            <a:chOff x="1101537" y="3155618"/>
            <a:chExt cx="757800" cy="803268"/>
          </a:xfrm>
        </p:grpSpPr>
        <p:pic>
          <p:nvPicPr>
            <p:cNvPr id="7" name="Imagen 16">
              <a:extLst>
                <a:ext uri="{FF2B5EF4-FFF2-40B4-BE49-F238E27FC236}">
                  <a16:creationId xmlns:a16="http://schemas.microsoft.com/office/drawing/2014/main" id="{604A2D8A-DD7E-F5E6-444D-92AC7E956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537" y="3155618"/>
              <a:ext cx="757800" cy="803268"/>
            </a:xfrm>
            <a:prstGeom prst="rect">
              <a:avLst/>
            </a:prstGeom>
          </p:spPr>
        </p:pic>
        <p:sp>
          <p:nvSpPr>
            <p:cNvPr id="8" name="CuadroTexto 17">
              <a:extLst>
                <a:ext uri="{FF2B5EF4-FFF2-40B4-BE49-F238E27FC236}">
                  <a16:creationId xmlns:a16="http://schemas.microsoft.com/office/drawing/2014/main" id="{B31AC16D-6B0A-1D0A-DBB6-AD8583241054}"/>
                </a:ext>
              </a:extLst>
            </p:cNvPr>
            <p:cNvSpPr txBox="1"/>
            <p:nvPr/>
          </p:nvSpPr>
          <p:spPr>
            <a:xfrm>
              <a:off x="1116710" y="3283524"/>
              <a:ext cx="727455" cy="596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30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9" name="Grupo 18">
            <a:extLst>
              <a:ext uri="{FF2B5EF4-FFF2-40B4-BE49-F238E27FC236}">
                <a16:creationId xmlns:a16="http://schemas.microsoft.com/office/drawing/2014/main" id="{A6FEB38A-62C8-BBFD-A02E-5802BF294DF1}"/>
              </a:ext>
            </a:extLst>
          </p:cNvPr>
          <p:cNvGrpSpPr/>
          <p:nvPr/>
        </p:nvGrpSpPr>
        <p:grpSpPr>
          <a:xfrm>
            <a:off x="1042638" y="2615511"/>
            <a:ext cx="703732" cy="745956"/>
            <a:chOff x="1094204" y="2395290"/>
            <a:chExt cx="757800" cy="803268"/>
          </a:xfrm>
        </p:grpSpPr>
        <p:pic>
          <p:nvPicPr>
            <p:cNvPr id="10" name="Imagen 19">
              <a:extLst>
                <a:ext uri="{FF2B5EF4-FFF2-40B4-BE49-F238E27FC236}">
                  <a16:creationId xmlns:a16="http://schemas.microsoft.com/office/drawing/2014/main" id="{793F4BEF-41D5-A939-E730-B81E4E721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204" y="2395290"/>
              <a:ext cx="757800" cy="803268"/>
            </a:xfrm>
            <a:prstGeom prst="rect">
              <a:avLst/>
            </a:prstGeom>
          </p:spPr>
        </p:pic>
        <p:sp>
          <p:nvSpPr>
            <p:cNvPr id="11" name="CuadroTexto 20">
              <a:extLst>
                <a:ext uri="{FF2B5EF4-FFF2-40B4-BE49-F238E27FC236}">
                  <a16:creationId xmlns:a16="http://schemas.microsoft.com/office/drawing/2014/main" id="{8A21CCD3-FC3E-4DA4-B020-ECCB63878F26}"/>
                </a:ext>
              </a:extLst>
            </p:cNvPr>
            <p:cNvSpPr txBox="1"/>
            <p:nvPr/>
          </p:nvSpPr>
          <p:spPr>
            <a:xfrm>
              <a:off x="1109377" y="2523196"/>
              <a:ext cx="727455" cy="596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30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12" name="Grupo 21">
            <a:extLst>
              <a:ext uri="{FF2B5EF4-FFF2-40B4-BE49-F238E27FC236}">
                <a16:creationId xmlns:a16="http://schemas.microsoft.com/office/drawing/2014/main" id="{E4B9DE3A-2EB1-8FCF-C212-F4B51D5CE06C}"/>
              </a:ext>
            </a:extLst>
          </p:cNvPr>
          <p:cNvGrpSpPr/>
          <p:nvPr/>
        </p:nvGrpSpPr>
        <p:grpSpPr>
          <a:xfrm>
            <a:off x="1028548" y="1556792"/>
            <a:ext cx="703732" cy="745956"/>
            <a:chOff x="1101537" y="1358981"/>
            <a:chExt cx="757800" cy="803268"/>
          </a:xfrm>
        </p:grpSpPr>
        <p:pic>
          <p:nvPicPr>
            <p:cNvPr id="13" name="Imagen 22">
              <a:extLst>
                <a:ext uri="{FF2B5EF4-FFF2-40B4-BE49-F238E27FC236}">
                  <a16:creationId xmlns:a16="http://schemas.microsoft.com/office/drawing/2014/main" id="{3B94996C-06A9-29B6-46C9-C8207393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537" y="1358981"/>
              <a:ext cx="757800" cy="803268"/>
            </a:xfrm>
            <a:prstGeom prst="rect">
              <a:avLst/>
            </a:prstGeom>
          </p:spPr>
        </p:pic>
        <p:sp>
          <p:nvSpPr>
            <p:cNvPr id="14" name="CuadroTexto 23">
              <a:extLst>
                <a:ext uri="{FF2B5EF4-FFF2-40B4-BE49-F238E27FC236}">
                  <a16:creationId xmlns:a16="http://schemas.microsoft.com/office/drawing/2014/main" id="{5CE0D3FB-E451-608F-139B-BCE1878D6CE8}"/>
                </a:ext>
              </a:extLst>
            </p:cNvPr>
            <p:cNvSpPr txBox="1"/>
            <p:nvPr/>
          </p:nvSpPr>
          <p:spPr>
            <a:xfrm>
              <a:off x="1116710" y="1486887"/>
              <a:ext cx="727455" cy="596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30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15" name="CuadroTexto 24">
            <a:extLst>
              <a:ext uri="{FF2B5EF4-FFF2-40B4-BE49-F238E27FC236}">
                <a16:creationId xmlns:a16="http://schemas.microsoft.com/office/drawing/2014/main" id="{A7C4CADD-31D3-6474-3764-F1E7A84DA3E7}"/>
              </a:ext>
            </a:extLst>
          </p:cNvPr>
          <p:cNvSpPr txBox="1"/>
          <p:nvPr/>
        </p:nvSpPr>
        <p:spPr>
          <a:xfrm>
            <a:off x="1924962" y="1514368"/>
            <a:ext cx="8871222" cy="73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s-ES" sz="2000" dirty="0">
                <a:latin typeface="GothamRounded-Book"/>
                <a:ea typeface="Calibri" panose="020F0502020204030204" pitchFamily="34" charset="0"/>
                <a:cs typeface="GothamRounded-Book"/>
              </a:rPr>
              <a:t>La distancia se define como el menor recorrido entre dos elementos del espacio </a:t>
            </a:r>
            <a:r>
              <a:rPr lang="es-ES" sz="2000" dirty="0" err="1">
                <a:latin typeface="GothamRounded-Book"/>
                <a:ea typeface="Calibri" panose="020F0502020204030204" pitchFamily="34" charset="0"/>
                <a:cs typeface="GothamRounded-Book"/>
              </a:rPr>
              <a:t>Euclideano</a:t>
            </a:r>
            <a:r>
              <a:rPr lang="es-ES" sz="2000" dirty="0">
                <a:latin typeface="GothamRounded-Book"/>
                <a:ea typeface="Calibri" panose="020F0502020204030204" pitchFamily="34" charset="0"/>
                <a:cs typeface="GothamRounded-Book"/>
              </a:rPr>
              <a:t>.</a:t>
            </a:r>
          </a:p>
        </p:txBody>
      </p:sp>
      <p:sp>
        <p:nvSpPr>
          <p:cNvPr id="16" name="CuadroTexto 25">
            <a:extLst>
              <a:ext uri="{FF2B5EF4-FFF2-40B4-BE49-F238E27FC236}">
                <a16:creationId xmlns:a16="http://schemas.microsoft.com/office/drawing/2014/main" id="{46D942F2-64E1-EF8A-7959-CB961AE03C9F}"/>
              </a:ext>
            </a:extLst>
          </p:cNvPr>
          <p:cNvSpPr txBox="1"/>
          <p:nvPr/>
        </p:nvSpPr>
        <p:spPr>
          <a:xfrm>
            <a:off x="1818945" y="3817398"/>
            <a:ext cx="8733370" cy="106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>
              <a:lnSpc>
                <a:spcPct val="107000"/>
              </a:lnSpc>
              <a:defRPr sz="2000">
                <a:latin typeface="GothamRounded-Book"/>
                <a:ea typeface="Calibri" panose="020F0502020204030204" pitchFamily="34" charset="0"/>
                <a:cs typeface="GothamRounded-Book"/>
              </a:defRPr>
            </a:lvl1pPr>
          </a:lstStyle>
          <a:p>
            <a:pPr algn="just"/>
            <a:r>
              <a:rPr lang="es-ES" dirty="0"/>
              <a:t>Las rectas verticales y horizontales son posiciones muy particulares de la recta en el plano cartesiano. No existe la pendiente de la recta vertical y la recta horizontal tiene pendiente cero, es decir, no tiene pendiente.</a:t>
            </a:r>
          </a:p>
        </p:txBody>
      </p:sp>
      <p:sp>
        <p:nvSpPr>
          <p:cNvPr id="17" name="CuadroTexto 26">
            <a:extLst>
              <a:ext uri="{FF2B5EF4-FFF2-40B4-BE49-F238E27FC236}">
                <a16:creationId xmlns:a16="http://schemas.microsoft.com/office/drawing/2014/main" id="{E1DD010E-C5AF-7E95-FAAA-6569392A4D07}"/>
              </a:ext>
            </a:extLst>
          </p:cNvPr>
          <p:cNvSpPr txBox="1"/>
          <p:nvPr/>
        </p:nvSpPr>
        <p:spPr>
          <a:xfrm>
            <a:off x="1924962" y="2484942"/>
            <a:ext cx="8659187" cy="106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>
              <a:lnSpc>
                <a:spcPct val="107000"/>
              </a:lnSpc>
              <a:defRPr sz="2000">
                <a:latin typeface="GothamRounded-Book"/>
                <a:ea typeface="Calibri" panose="020F0502020204030204" pitchFamily="34" charset="0"/>
                <a:cs typeface="GothamRounded-Book"/>
              </a:defRPr>
            </a:lvl1pPr>
          </a:lstStyle>
          <a:p>
            <a:pPr algn="just"/>
            <a:r>
              <a:rPr lang="es-ES" dirty="0"/>
              <a:t>La longitud es una característica de los objetos unidimensionales. La longitud de un segmento es igual a la distancia que existe entre los puntos extremos de dicho segmento</a:t>
            </a:r>
          </a:p>
        </p:txBody>
      </p:sp>
      <p:sp>
        <p:nvSpPr>
          <p:cNvPr id="18" name="CuadroTexto 27">
            <a:extLst>
              <a:ext uri="{FF2B5EF4-FFF2-40B4-BE49-F238E27FC236}">
                <a16:creationId xmlns:a16="http://schemas.microsoft.com/office/drawing/2014/main" id="{8B86D423-06CE-76D2-B1FC-A2D49AD224DA}"/>
              </a:ext>
            </a:extLst>
          </p:cNvPr>
          <p:cNvSpPr txBox="1"/>
          <p:nvPr/>
        </p:nvSpPr>
        <p:spPr>
          <a:xfrm>
            <a:off x="1818945" y="5270618"/>
            <a:ext cx="8292464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>
              <a:lnSpc>
                <a:spcPct val="107000"/>
              </a:lnSpc>
              <a:defRPr sz="2000">
                <a:latin typeface="GothamRounded-Book"/>
                <a:ea typeface="Calibri" panose="020F0502020204030204" pitchFamily="34" charset="0"/>
                <a:cs typeface="GothamRounded-Book"/>
              </a:defRPr>
            </a:lvl1pPr>
          </a:lstStyle>
          <a:p>
            <a:pPr algn="just"/>
            <a:r>
              <a:rPr lang="es-ES" dirty="0"/>
              <a:t>Una recta se puede representar de forma vectorial, paramétrica o cartesiana.</a:t>
            </a:r>
          </a:p>
        </p:txBody>
      </p:sp>
      <p:sp>
        <p:nvSpPr>
          <p:cNvPr id="19" name="Espaço Reservado para Data 18">
            <a:extLst>
              <a:ext uri="{FF2B5EF4-FFF2-40B4-BE49-F238E27FC236}">
                <a16:creationId xmlns:a16="http://schemas.microsoft.com/office/drawing/2014/main" id="{67CE0E47-F815-2CA7-4459-53AACCC1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E2DE-B2E0-F84B-A2D9-DC49FEB33A09}" type="datetime1">
              <a:rPr lang="pt-BR" smtClean="0"/>
              <a:t>21/07/2022</a:t>
            </a:fld>
            <a:endParaRPr lang="pt-BR"/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CE022287-8060-4D83-EB64-179061F5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85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5">
            <a:extLst>
              <a:ext uri="{FF2B5EF4-FFF2-40B4-BE49-F238E27FC236}">
                <a16:creationId xmlns:a16="http://schemas.microsoft.com/office/drawing/2014/main" id="{75B5F78C-604C-FB19-F2C4-A0D9611BA47C}"/>
              </a:ext>
            </a:extLst>
          </p:cNvPr>
          <p:cNvSpPr txBox="1"/>
          <p:nvPr/>
        </p:nvSpPr>
        <p:spPr>
          <a:xfrm>
            <a:off x="635831" y="443015"/>
            <a:ext cx="358178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s-PE" sz="3200" b="1" dirty="0">
                <a:latin typeface="GothamRounded-Book"/>
                <a:ea typeface="Calibri" panose="020F0502020204030204" pitchFamily="34" charset="0"/>
                <a:cs typeface="GothamRounded-Book"/>
              </a:rPr>
              <a:t>BIBLIOGRAFÍA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A659D0E-CB39-BDB1-D250-A21D26328E11}"/>
              </a:ext>
            </a:extLst>
          </p:cNvPr>
          <p:cNvSpPr txBox="1"/>
          <p:nvPr/>
        </p:nvSpPr>
        <p:spPr>
          <a:xfrm>
            <a:off x="457200" y="1280151"/>
            <a:ext cx="109097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itchFamily="2" charset="2"/>
              <a:buChar char="Ø"/>
            </a:pPr>
            <a:r>
              <a:rPr lang="es-ES" sz="2000" dirty="0"/>
              <a:t>Chávez C. (2005). </a:t>
            </a:r>
            <a:r>
              <a:rPr lang="es-ES" sz="2000" i="1" dirty="0"/>
              <a:t>Matemática Básica.</a:t>
            </a:r>
            <a:r>
              <a:rPr lang="es-ES" sz="2000" dirty="0"/>
              <a:t> 3ª </a:t>
            </a:r>
            <a:r>
              <a:rPr lang="es-ES" sz="2000" dirty="0" err="1"/>
              <a:t>ed</a:t>
            </a:r>
            <a:r>
              <a:rPr lang="es-ES" sz="2000" dirty="0"/>
              <a:t> .Lima: </a:t>
            </a:r>
            <a:r>
              <a:rPr lang="es-PE" sz="2000" dirty="0"/>
              <a:t>UNMSM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s-PE" sz="2000" dirty="0"/>
              <a:t>Chavez C. (2012) </a:t>
            </a:r>
            <a:r>
              <a:rPr lang="es-PE" sz="2000" i="1" dirty="0"/>
              <a:t>Notas de Algebra</a:t>
            </a:r>
            <a:r>
              <a:rPr lang="es-PE" sz="2000" dirty="0"/>
              <a:t>.1ra Ed. Perú: Moshera </a:t>
            </a:r>
            <a:endParaRPr lang="pt-BR" sz="2000" dirty="0"/>
          </a:p>
          <a:p>
            <a:pPr marL="285750" lvl="0" indent="-285750">
              <a:buFont typeface="Wingdings" pitchFamily="2" charset="2"/>
              <a:buChar char="Ø"/>
            </a:pPr>
            <a:r>
              <a:rPr lang="es-ES" sz="2000" dirty="0"/>
              <a:t>Chávez C. (2005). </a:t>
            </a:r>
            <a:r>
              <a:rPr lang="es-ES" sz="2000" i="1" dirty="0"/>
              <a:t>Matemática Básica. </a:t>
            </a:r>
            <a:r>
              <a:rPr lang="es-ES" sz="2000" dirty="0"/>
              <a:t>Perú:</a:t>
            </a:r>
            <a:r>
              <a:rPr lang="es-PE" sz="2000" dirty="0"/>
              <a:t> UNMSM</a:t>
            </a:r>
            <a:endParaRPr lang="pt-BR" sz="2000" dirty="0"/>
          </a:p>
          <a:p>
            <a:pPr marL="285750" lvl="0" indent="-285750">
              <a:buFont typeface="Wingdings" pitchFamily="2" charset="2"/>
              <a:buChar char="Ø"/>
            </a:pPr>
            <a:r>
              <a:rPr lang="es-ES" sz="2000" dirty="0" err="1"/>
              <a:t>EspinozaE</a:t>
            </a:r>
            <a:r>
              <a:rPr lang="es-ES" sz="2000" dirty="0"/>
              <a:t> (2005) </a:t>
            </a:r>
            <a:r>
              <a:rPr lang="es-ES" sz="2000" i="1" dirty="0"/>
              <a:t>Matemática Básica. 2</a:t>
            </a:r>
            <a:r>
              <a:rPr lang="es-PE" sz="2000" dirty="0"/>
              <a:t>ra Ed. Perú: Moshera </a:t>
            </a:r>
            <a:endParaRPr lang="pt-BR" sz="2000" dirty="0"/>
          </a:p>
          <a:p>
            <a:pPr marL="285750" lvl="0" indent="-285750">
              <a:buFont typeface="Wingdings" pitchFamily="2" charset="2"/>
              <a:buChar char="Ø"/>
            </a:pPr>
            <a:r>
              <a:rPr lang="en-US" sz="2000" dirty="0"/>
              <a:t>Grossman S.I., Flores, G &amp; </a:t>
            </a:r>
            <a:r>
              <a:rPr lang="en-US" sz="2000" dirty="0" err="1"/>
              <a:t>Damy</a:t>
            </a:r>
            <a:r>
              <a:rPr lang="en-US" sz="2000" dirty="0"/>
              <a:t>, S, </a:t>
            </a:r>
            <a:r>
              <a:rPr lang="en-US" sz="2000" i="1" dirty="0" err="1"/>
              <a:t>Álgebra</a:t>
            </a:r>
            <a:r>
              <a:rPr lang="en-US" sz="2000" i="1" dirty="0"/>
              <a:t> lineal. </a:t>
            </a:r>
            <a:r>
              <a:rPr lang="en-US" sz="2000" dirty="0"/>
              <a:t>(2008). México: McGraw-Hill</a:t>
            </a:r>
            <a:endParaRPr lang="pt-BR" sz="2000" dirty="0"/>
          </a:p>
          <a:p>
            <a:pPr marL="285750" lvl="0" indent="-285750">
              <a:buFont typeface="Wingdings" pitchFamily="2" charset="2"/>
              <a:buChar char="Ø"/>
            </a:pPr>
            <a:r>
              <a:rPr lang="es-ES" sz="2000" dirty="0"/>
              <a:t>Grimaldi R. (1998) .</a:t>
            </a:r>
            <a:r>
              <a:rPr lang="es-ES" sz="2000" i="1" dirty="0"/>
              <a:t>Matemática discreta y combinatoria</a:t>
            </a:r>
            <a:r>
              <a:rPr lang="es-ES" sz="2000" dirty="0"/>
              <a:t>. Ed.3 </a:t>
            </a:r>
            <a:r>
              <a:rPr lang="es-ES" sz="2000" dirty="0" err="1"/>
              <a:t>USA:Weles</a:t>
            </a:r>
            <a:r>
              <a:rPr lang="es-ES" sz="2000" dirty="0"/>
              <a:t> Iberoamericana. </a:t>
            </a:r>
            <a:endParaRPr lang="pt-BR" sz="2000" dirty="0"/>
          </a:p>
          <a:p>
            <a:pPr marL="285750" lvl="0" indent="-285750">
              <a:buFont typeface="Wingdings" pitchFamily="2" charset="2"/>
              <a:buChar char="Ø"/>
            </a:pPr>
            <a:r>
              <a:rPr lang="es-ES" sz="2000" dirty="0" err="1"/>
              <a:t>Hasser</a:t>
            </a:r>
            <a:r>
              <a:rPr lang="es-ES" sz="2000" dirty="0"/>
              <a:t> N., La Salle J. y Sullivan J. (2001)  </a:t>
            </a:r>
            <a:endParaRPr lang="pt-BR" sz="2000" dirty="0"/>
          </a:p>
          <a:p>
            <a:pPr marL="285750" lvl="0" indent="-285750">
              <a:buFont typeface="Wingdings" pitchFamily="2" charset="2"/>
              <a:buChar char="Ø"/>
            </a:pPr>
            <a:r>
              <a:rPr lang="es-ES" sz="2000" dirty="0"/>
              <a:t>Rojo A. </a:t>
            </a:r>
            <a:r>
              <a:rPr lang="es-ES" sz="2000" i="1" dirty="0"/>
              <a:t>Algebra I</a:t>
            </a:r>
            <a:r>
              <a:rPr lang="es-ES" sz="2000" dirty="0"/>
              <a:t>. (1998). Buenos Aires:</a:t>
            </a:r>
            <a:r>
              <a:rPr lang="es-PE" sz="2000" dirty="0"/>
              <a:t> Eudeba</a:t>
            </a:r>
            <a:endParaRPr lang="pt-BR" sz="2000" dirty="0"/>
          </a:p>
          <a:p>
            <a:pPr marL="285750" lvl="0" indent="-285750">
              <a:buFont typeface="Wingdings" pitchFamily="2" charset="2"/>
              <a:buChar char="Ø"/>
            </a:pPr>
            <a:r>
              <a:rPr lang="en-US" sz="2000" dirty="0"/>
              <a:t>Stewart J., Redlin L. &amp; Watson S. (2012). </a:t>
            </a:r>
            <a:r>
              <a:rPr lang="es-ES" sz="2000" i="1" dirty="0"/>
              <a:t>Precálculo. Matemáticas para el cálculo</a:t>
            </a:r>
            <a:r>
              <a:rPr lang="es-ES" sz="2000" dirty="0"/>
              <a:t> (6 Ed). México. Cengage </a:t>
            </a:r>
            <a:r>
              <a:rPr lang="es-ES" sz="2000" dirty="0" err="1"/>
              <a:t>Learning</a:t>
            </a:r>
            <a:r>
              <a:rPr lang="es-ES" sz="2000" dirty="0"/>
              <a:t>. </a:t>
            </a:r>
            <a:endParaRPr lang="pt-BR" sz="2000" dirty="0"/>
          </a:p>
          <a:p>
            <a:pPr marL="285750" lvl="0" indent="-285750">
              <a:buFont typeface="Wingdings" pitchFamily="2" charset="2"/>
              <a:buChar char="Ø"/>
            </a:pPr>
            <a:r>
              <a:rPr lang="es-ES" sz="2000" dirty="0"/>
              <a:t>Lehmann, C. (1994). </a:t>
            </a:r>
            <a:r>
              <a:rPr lang="es-ES" sz="2000" i="1" dirty="0"/>
              <a:t>Geometría Analítica. </a:t>
            </a:r>
            <a:r>
              <a:rPr lang="es-ES" sz="2000" dirty="0"/>
              <a:t>México: Limusa. </a:t>
            </a:r>
            <a:endParaRPr lang="pt-BR" sz="2000" dirty="0"/>
          </a:p>
          <a:p>
            <a:pPr marL="285750" lvl="0" indent="-285750">
              <a:buFont typeface="Wingdings" pitchFamily="2" charset="2"/>
              <a:buChar char="Ø"/>
            </a:pPr>
            <a:r>
              <a:rPr lang="es-ES" sz="2000" dirty="0" err="1"/>
              <a:t>Leithold</a:t>
            </a:r>
            <a:r>
              <a:rPr lang="es-ES" sz="2000" dirty="0"/>
              <a:t>, L. </a:t>
            </a:r>
            <a:r>
              <a:rPr lang="es-ES" sz="2000" i="1" dirty="0"/>
              <a:t>El Cálculo con Geometría Analítica. </a:t>
            </a:r>
            <a:r>
              <a:rPr lang="es-ES" sz="2000" dirty="0"/>
              <a:t>México: </a:t>
            </a:r>
            <a:r>
              <a:rPr lang="es-ES" sz="2000" dirty="0" err="1"/>
              <a:t>Harla</a:t>
            </a:r>
            <a:endParaRPr lang="pt-BR" sz="2000" dirty="0"/>
          </a:p>
          <a:p>
            <a:pPr marL="285750" lvl="0" indent="-285750">
              <a:buFont typeface="Wingdings" pitchFamily="2" charset="2"/>
              <a:buChar char="Ø"/>
            </a:pPr>
            <a:r>
              <a:rPr lang="es-ES" sz="2000" dirty="0"/>
              <a:t>Venero, A. (2012 ) </a:t>
            </a:r>
            <a:r>
              <a:rPr lang="es-ES" sz="2000" i="1" dirty="0"/>
              <a:t>Matemática Básica.</a:t>
            </a:r>
            <a:r>
              <a:rPr lang="es-ES" sz="2000" dirty="0"/>
              <a:t>  Lima: </a:t>
            </a:r>
            <a:r>
              <a:rPr lang="es-ES" sz="2000" dirty="0" err="1"/>
              <a:t>Gemar</a:t>
            </a:r>
            <a:endParaRPr lang="pt-BR" sz="2000" dirty="0"/>
          </a:p>
          <a:p>
            <a:pPr marL="285750" lvl="0" indent="-285750">
              <a:buFont typeface="Wingdings" pitchFamily="2" charset="2"/>
              <a:buChar char="Ø"/>
            </a:pPr>
            <a:r>
              <a:rPr lang="es-PE" sz="2000" dirty="0"/>
              <a:t>Venero A. (2005). Introducción al análisis matemático. </a:t>
            </a:r>
            <a:r>
              <a:rPr lang="en-US" sz="2000" dirty="0"/>
              <a:t>Perú: </a:t>
            </a:r>
            <a:r>
              <a:rPr lang="en-US" sz="2000" dirty="0" err="1"/>
              <a:t>Gemar</a:t>
            </a:r>
            <a:r>
              <a:rPr lang="en-US" sz="2000" dirty="0"/>
              <a:t>. </a:t>
            </a:r>
            <a:endParaRPr lang="pt-BR" sz="20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556029-E892-8847-4A9D-E583CE31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AD3D-890D-6641-AED4-C7891402B955}" type="datetime1">
              <a:rPr lang="pt-BR" smtClean="0"/>
              <a:t>21/07/2022</a:t>
            </a:fld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6A38FFE-3287-4EDD-D7D5-72233BF6B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29</a:t>
            </a:fld>
            <a:endParaRPr lang="pt-BR"/>
          </a:p>
        </p:txBody>
      </p:sp>
      <p:pic>
        <p:nvPicPr>
          <p:cNvPr id="6" name="Picture 2" descr="Imagen relacionada">
            <a:extLst>
              <a:ext uri="{FF2B5EF4-FFF2-40B4-BE49-F238E27FC236}">
                <a16:creationId xmlns:a16="http://schemas.microsoft.com/office/drawing/2014/main" id="{FCE722F4-9ECE-D79D-BDB1-294BD85E2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693" y="4275321"/>
            <a:ext cx="2046648" cy="17647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45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F7A6D88F-2647-5692-F769-1C2947C160D9}"/>
              </a:ext>
            </a:extLst>
          </p:cNvPr>
          <p:cNvSpPr txBox="1">
            <a:spLocks/>
          </p:cNvSpPr>
          <p:nvPr/>
        </p:nvSpPr>
        <p:spPr>
          <a:xfrm>
            <a:off x="4280453" y="1219871"/>
            <a:ext cx="3949147" cy="50364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>
                <a:solidFill>
                  <a:srgbClr val="C00000"/>
                </a:solidFill>
                <a:latin typeface="GothamRounded-Book"/>
              </a:rPr>
              <a:t>GEOMETRÍA ANALÍTICA</a:t>
            </a:r>
            <a:endParaRPr lang="es-PE" sz="2800" dirty="0">
              <a:solidFill>
                <a:srgbClr val="C00000"/>
              </a:solidFill>
              <a:latin typeface="GothamRounded-Book"/>
            </a:endParaRPr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2B59DDCA-BC41-4733-A44B-F713A8671B33}"/>
              </a:ext>
            </a:extLst>
          </p:cNvPr>
          <p:cNvSpPr txBox="1">
            <a:spLocks/>
          </p:cNvSpPr>
          <p:nvPr/>
        </p:nvSpPr>
        <p:spPr>
          <a:xfrm>
            <a:off x="2260615" y="1933440"/>
            <a:ext cx="8229600" cy="34432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sz="2800" u="sng" dirty="0">
                <a:solidFill>
                  <a:srgbClr val="C00000"/>
                </a:solidFill>
                <a:latin typeface="GothamRounded-Book"/>
              </a:rPr>
              <a:t>ÍNDICE:</a:t>
            </a:r>
            <a:endParaRPr lang="es-PE" sz="2800" u="sng" dirty="0">
              <a:solidFill>
                <a:srgbClr val="C00000"/>
              </a:solidFill>
              <a:latin typeface="Euphemia" panose="020B0503040102020104" pitchFamily="34" charset="0"/>
            </a:endParaRPr>
          </a:p>
          <a:p>
            <a:pPr marL="457200" indent="-457200" algn="l">
              <a:buAutoNum type="arabicPeriod"/>
            </a:pPr>
            <a:r>
              <a:rPr lang="es-PE" sz="2800" dirty="0">
                <a:solidFill>
                  <a:srgbClr val="002060"/>
                </a:solidFill>
                <a:latin typeface="Euphemia" panose="020B0503040102020104" pitchFamily="34" charset="0"/>
              </a:rPr>
              <a:t>Distancia entre dos puntos.</a:t>
            </a:r>
          </a:p>
          <a:p>
            <a:pPr marL="457200" indent="-457200" algn="l">
              <a:buAutoNum type="arabicPeriod"/>
            </a:pPr>
            <a:r>
              <a:rPr lang="es-PE" sz="2800" dirty="0">
                <a:solidFill>
                  <a:srgbClr val="002060"/>
                </a:solidFill>
                <a:latin typeface="Euphemia" panose="020B0503040102020104" pitchFamily="34" charset="0"/>
              </a:rPr>
              <a:t>División de un segmento en una razón dada. La recta en el plano.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s-PE" sz="2800" dirty="0">
                <a:solidFill>
                  <a:srgbClr val="002060"/>
                </a:solidFill>
                <a:latin typeface="Euphemia" panose="020B0503040102020104" pitchFamily="34" charset="0"/>
              </a:rPr>
              <a:t>Ecuaciones de la recta. 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s-PE" sz="2800" dirty="0">
                <a:solidFill>
                  <a:srgbClr val="002060"/>
                </a:solidFill>
                <a:latin typeface="Euphemia" panose="020B0503040102020104" pitchFamily="34" charset="0"/>
              </a:rPr>
              <a:t>Distancia de un punto a una recta y ángulo entre dos rectas. Familia de rectas.</a:t>
            </a:r>
            <a:endParaRPr lang="es-PE" sz="2800" u="sng" dirty="0">
              <a:solidFill>
                <a:srgbClr val="002060"/>
              </a:solidFill>
              <a:latin typeface="Euphemia" panose="020B0503040102020104" pitchFamily="34" charset="0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es-PE" sz="2800" dirty="0">
              <a:solidFill>
                <a:srgbClr val="002060"/>
              </a:solidFill>
              <a:latin typeface="Euphemia" panose="020B0503040102020104" pitchFamily="34" charset="0"/>
            </a:endParaRPr>
          </a:p>
          <a:p>
            <a:pPr algn="l"/>
            <a:endParaRPr lang="es-PE" sz="2800" b="1" dirty="0">
              <a:solidFill>
                <a:srgbClr val="002060"/>
              </a:solidFill>
              <a:latin typeface="GothamRounded-Book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752A4B-0AE5-B060-B971-F0A2A4D4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D1BAF-56E1-6C4C-BA37-40AC5EF550C6}" type="datetime1">
              <a:rPr lang="pt-BR" smtClean="0"/>
              <a:t>21/07/2022</a:t>
            </a:fld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DC39D46-6C98-F5E8-5D49-3A78708E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144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33BA51E-EA40-C76B-D311-72916F486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984" y="2282310"/>
            <a:ext cx="4924561" cy="410498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A1724A7-F0C2-51F8-391A-F73ED9B3F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0" y="470701"/>
            <a:ext cx="4305300" cy="1803400"/>
          </a:xfrm>
          <a:prstGeom prst="rect">
            <a:avLst/>
          </a:prstGeom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00C74-39F7-56B7-95C5-7DE66551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271E-1F3B-4947-AFDF-CCDA8D3765E8}" type="datetime1">
              <a:rPr lang="pt-BR" smtClean="0"/>
              <a:t>21/07/2022</a:t>
            </a:fld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45BDFD-D011-3478-0357-BB6EFC24E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831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9B704B6-B9C4-318E-41CC-9ECFBC43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6B5B-0A90-3F48-A7CD-CD65C45570C7}" type="datetime1">
              <a:rPr lang="pt-BR" smtClean="0"/>
              <a:t>21/07/2022</a:t>
            </a:fld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C5144F-13B4-DBB9-BA94-2C6DA196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4</a:t>
            </a:fld>
            <a:endParaRPr lang="pt-BR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25B8B8E3-BCF4-3C49-1264-0B68E05F609F}"/>
              </a:ext>
            </a:extLst>
          </p:cNvPr>
          <p:cNvSpPr txBox="1"/>
          <p:nvPr/>
        </p:nvSpPr>
        <p:spPr>
          <a:xfrm>
            <a:off x="4015409" y="546860"/>
            <a:ext cx="389614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rgbClr val="C00000"/>
                </a:solidFill>
                <a:latin typeface="Euphemia" panose="020B0503040102020104" pitchFamily="34" charset="0"/>
              </a:rPr>
              <a:t>Situación Motivadora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16C61E-318C-B1BF-D81A-F622CCF403F1}"/>
              </a:ext>
            </a:extLst>
          </p:cNvPr>
          <p:cNvSpPr txBox="1"/>
          <p:nvPr/>
        </p:nvSpPr>
        <p:spPr>
          <a:xfrm>
            <a:off x="784527" y="1466474"/>
            <a:ext cx="5140785" cy="15696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P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Euphemia" panose="020B0503040102020104" pitchFamily="34" charset="0"/>
              </a:rPr>
              <a:t>Dos barcos parten desde un puerto. El primero avanza 5km  en la dirección N37°E, y el segundo 10km en la dirección S37°E.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77D5A4-BF98-AB95-02CD-63569CEE8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32270" y="1206339"/>
            <a:ext cx="4875204" cy="5069330"/>
          </a:xfrm>
          <a:prstGeom prst="rect">
            <a:avLst/>
          </a:prstGeom>
          <a:ln w="22225">
            <a:solidFill>
              <a:srgbClr val="7030A0"/>
            </a:solidFill>
          </a:ln>
        </p:spPr>
      </p:pic>
      <p:sp>
        <p:nvSpPr>
          <p:cNvPr id="7" name="3 CuadroTexto">
            <a:extLst>
              <a:ext uri="{FF2B5EF4-FFF2-40B4-BE49-F238E27FC236}">
                <a16:creationId xmlns:a16="http://schemas.microsoft.com/office/drawing/2014/main" id="{B938A21D-3A5C-E78A-866F-5ABF552C07E3}"/>
              </a:ext>
            </a:extLst>
          </p:cNvPr>
          <p:cNvSpPr txBox="1"/>
          <p:nvPr/>
        </p:nvSpPr>
        <p:spPr>
          <a:xfrm>
            <a:off x="784527" y="3432528"/>
            <a:ext cx="5140786" cy="70788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65125" lvl="0" indent="-365125" algn="just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s-ES" sz="2000" dirty="0"/>
              <a:t>. ¿Cómo calcularías la distancia que separa a estos barcos?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D10A90F-3A1A-97F4-D341-0987D641E186}"/>
              </a:ext>
            </a:extLst>
          </p:cNvPr>
          <p:cNvSpPr txBox="1"/>
          <p:nvPr/>
        </p:nvSpPr>
        <p:spPr>
          <a:xfrm>
            <a:off x="784527" y="4301834"/>
            <a:ext cx="5140786" cy="132343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74638" indent="-274638" algn="just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b. </a:t>
            </a:r>
            <a:r>
              <a:rPr lang="es-ES" sz="2000" dirty="0"/>
              <a:t>Conocida la distancia que los separa, ¿podrías calcular la distancia del puerto a la línea que une la posición de los barcos?</a:t>
            </a: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3435007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B6247-D57B-74DC-704D-EABCCC6F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267" y="1623391"/>
            <a:ext cx="8325873" cy="2054087"/>
          </a:xfrm>
        </p:spPr>
        <p:txBody>
          <a:bodyPr/>
          <a:lstStyle/>
          <a:p>
            <a:br>
              <a:rPr lang="es-ES" sz="6000" baseline="30000" dirty="0">
                <a:solidFill>
                  <a:schemeClr val="tx1"/>
                </a:solidFill>
              </a:rPr>
            </a:br>
            <a:r>
              <a:rPr lang="es-ES" sz="6000" baseline="30000" dirty="0">
                <a:solidFill>
                  <a:schemeClr val="tx1"/>
                </a:solidFill>
              </a:rPr>
              <a:t>Distancia entre dos puntos</a:t>
            </a:r>
            <a:br>
              <a:rPr lang="es-ES" sz="6000" dirty="0">
                <a:solidFill>
                  <a:schemeClr val="tx1"/>
                </a:solidFill>
              </a:rPr>
            </a:br>
            <a:endParaRPr lang="pt-BR" sz="6000" dirty="0">
              <a:solidFill>
                <a:schemeClr val="tx1"/>
              </a:solidFill>
            </a:endParaRP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5AA76D0-808E-3C04-C9B6-F260283E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2AE07-7E4E-8144-86AD-571EF913FB81}" type="datetime1">
              <a:rPr lang="pt-BR" smtClean="0"/>
              <a:t>21/07/2022</a:t>
            </a:fld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B71C594-4CBF-B34B-8D42-812B8130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5</a:t>
            </a:fld>
            <a:endParaRPr lang="pt-BR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41F9E57-1624-445B-8D97-2C7A0CF64C23}"/>
              </a:ext>
            </a:extLst>
          </p:cNvPr>
          <p:cNvSpPr txBox="1"/>
          <p:nvPr/>
        </p:nvSpPr>
        <p:spPr>
          <a:xfrm>
            <a:off x="3558207" y="4135543"/>
            <a:ext cx="4724402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>
                <a:latin typeface="Euphemia" panose="020B0503040102020104" pitchFamily="34" charset="0"/>
              </a:rPr>
              <a:t>En general, distancia no es igual a longitud</a:t>
            </a:r>
          </a:p>
        </p:txBody>
      </p:sp>
    </p:spTree>
    <p:extLst>
      <p:ext uri="{BB962C8B-B14F-4D97-AF65-F5344CB8AC3E}">
        <p14:creationId xmlns:p14="http://schemas.microsoft.com/office/powerpoint/2010/main" val="3185185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420B8A1-2174-98DD-FD0A-A9538E87A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3B34-56CE-134A-BE73-656B3C053E96}" type="datetime1">
              <a:rPr lang="pt-BR" smtClean="0"/>
              <a:t>21/07/2022</a:t>
            </a:fld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EAEBE84-58C1-7C3B-F2D1-707E1F3FD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6</a:t>
            </a:fld>
            <a:endParaRPr lang="pt-BR"/>
          </a:p>
        </p:txBody>
      </p:sp>
      <p:sp>
        <p:nvSpPr>
          <p:cNvPr id="4" name="19 Rectángulo">
            <a:extLst>
              <a:ext uri="{FF2B5EF4-FFF2-40B4-BE49-F238E27FC236}">
                <a16:creationId xmlns:a16="http://schemas.microsoft.com/office/drawing/2014/main" id="{757A1803-AFDF-C065-379E-4AE12C8F073E}"/>
              </a:ext>
            </a:extLst>
          </p:cNvPr>
          <p:cNvSpPr/>
          <p:nvPr/>
        </p:nvSpPr>
        <p:spPr>
          <a:xfrm>
            <a:off x="1698470" y="755001"/>
            <a:ext cx="8474232" cy="57345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geometría analítica estudia las figuras planas en un plano bidimensional, localiza cada uno de los puntos que forman una figura</a:t>
            </a:r>
            <a:r>
              <a:rPr lang="es-E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17 Rectángulo">
                <a:extLst>
                  <a:ext uri="{FF2B5EF4-FFF2-40B4-BE49-F238E27FC236}">
                    <a16:creationId xmlns:a16="http://schemas.microsoft.com/office/drawing/2014/main" id="{4EBD25D9-8F21-AF91-6443-427F0A76D8FA}"/>
                  </a:ext>
                </a:extLst>
              </p:cNvPr>
              <p:cNvSpPr/>
              <p:nvPr/>
            </p:nvSpPr>
            <p:spPr>
              <a:xfrm rot="10800000" flipV="1">
                <a:off x="4811483" y="3992560"/>
                <a:ext cx="3983583" cy="5974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ES" b="0" i="1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s-ES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PE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E" b="0" i="1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PE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PE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E" b="0" i="1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s-PE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s-PE" i="1" smtClean="0">
                                <a:solidFill>
                                  <a:schemeClr val="tx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E" b="0" i="1" smtClean="0">
                                <a:solidFill>
                                  <a:schemeClr val="tx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PE" i="1" smtClean="0">
                                    <a:solidFill>
                                      <a:schemeClr val="tx2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E" b="0" i="1" smtClean="0">
                                    <a:solidFill>
                                      <a:schemeClr val="tx2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PE" b="0" i="1" smtClean="0">
                                    <a:solidFill>
                                      <a:schemeClr val="tx2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PE" b="0" i="1" smtClean="0">
                                <a:solidFill>
                                  <a:schemeClr val="tx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PE" i="1" smtClean="0">
                                    <a:solidFill>
                                      <a:schemeClr val="tx2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E" b="0" i="1" smtClean="0">
                                    <a:solidFill>
                                      <a:schemeClr val="tx2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PE" b="0" i="1" smtClean="0">
                                    <a:solidFill>
                                      <a:schemeClr val="tx2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PE" b="0" i="1" smtClean="0">
                                <a:solidFill>
                                  <a:schemeClr val="tx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E" b="0" i="1" smtClean="0">
                                <a:solidFill>
                                  <a:schemeClr val="tx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E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E" i="1">
                                <a:solidFill>
                                  <a:schemeClr val="tx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E" b="0" i="1">
                                <a:solidFill>
                                  <a:schemeClr val="tx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PE" i="1">
                                    <a:solidFill>
                                      <a:schemeClr val="tx2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E" b="0" i="1" smtClean="0">
                                    <a:solidFill>
                                      <a:schemeClr val="tx2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s-PE" b="0" i="1" smtClean="0">
                                    <a:solidFill>
                                      <a:schemeClr val="tx2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PE" b="0" i="1">
                                <a:solidFill>
                                  <a:schemeClr val="tx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PE" i="1">
                                    <a:solidFill>
                                      <a:schemeClr val="tx2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E" b="0" i="1" smtClean="0">
                                    <a:solidFill>
                                      <a:schemeClr val="tx2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s-PE" b="0" i="1" smtClean="0">
                                    <a:solidFill>
                                      <a:schemeClr val="tx2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PE" b="0" i="1">
                                <a:solidFill>
                                  <a:schemeClr val="tx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PE" b="0" i="1">
                                <a:solidFill>
                                  <a:schemeClr val="tx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s-E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17 Rectángulo">
                <a:extLst>
                  <a:ext uri="{FF2B5EF4-FFF2-40B4-BE49-F238E27FC236}">
                    <a16:creationId xmlns:a16="http://schemas.microsoft.com/office/drawing/2014/main" id="{4EBD25D9-8F21-AF91-6443-427F0A76D8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4811483" y="3992560"/>
                <a:ext cx="3983583" cy="5974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1 Título">
            <a:extLst>
              <a:ext uri="{FF2B5EF4-FFF2-40B4-BE49-F238E27FC236}">
                <a16:creationId xmlns:a16="http://schemas.microsoft.com/office/drawing/2014/main" id="{70A3323F-72AE-D293-343F-2E3B32A7CD9C}"/>
              </a:ext>
            </a:extLst>
          </p:cNvPr>
          <p:cNvSpPr txBox="1">
            <a:spLocks/>
          </p:cNvSpPr>
          <p:nvPr/>
        </p:nvSpPr>
        <p:spPr>
          <a:xfrm>
            <a:off x="3312113" y="226718"/>
            <a:ext cx="5063261" cy="50006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>
                <a:solidFill>
                  <a:srgbClr val="C00000"/>
                </a:solidFill>
                <a:latin typeface="Euphemia" panose="020B0503040102020104" pitchFamily="34" charset="0"/>
              </a:rPr>
              <a:t>GEOMETRÍA ANALÍTICA PLANA</a:t>
            </a:r>
          </a:p>
        </p:txBody>
      </p:sp>
      <p:sp>
        <p:nvSpPr>
          <p:cNvPr id="7" name="4 CuadroTexto">
            <a:extLst>
              <a:ext uri="{FF2B5EF4-FFF2-40B4-BE49-F238E27FC236}">
                <a16:creationId xmlns:a16="http://schemas.microsoft.com/office/drawing/2014/main" id="{616CAB20-C965-6675-464C-F59EF373A76F}"/>
              </a:ext>
            </a:extLst>
          </p:cNvPr>
          <p:cNvSpPr txBox="1"/>
          <p:nvPr/>
        </p:nvSpPr>
        <p:spPr>
          <a:xfrm>
            <a:off x="472855" y="1497289"/>
            <a:ext cx="3995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s-PE" sz="1600" dirty="0">
                <a:solidFill>
                  <a:srgbClr val="C00000"/>
                </a:solidFill>
              </a:rPr>
              <a:t>SISTEMA DE COORDENADAS </a:t>
            </a:r>
          </a:p>
          <a:p>
            <a:pPr algn="just"/>
            <a:r>
              <a:rPr lang="es-PE" sz="1600" dirty="0">
                <a:solidFill>
                  <a:srgbClr val="C00000"/>
                </a:solidFill>
              </a:rPr>
              <a:t>      BIDIMENSIONAL RECTANGULAR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6A68F3AB-5316-93F6-3652-439B7F320A71}"/>
              </a:ext>
            </a:extLst>
          </p:cNvPr>
          <p:cNvSpPr txBox="1"/>
          <p:nvPr/>
        </p:nvSpPr>
        <p:spPr>
          <a:xfrm>
            <a:off x="734668" y="4693287"/>
            <a:ext cx="2717055" cy="15696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PE" sz="1600" dirty="0">
                <a:solidFill>
                  <a:srgbClr val="C00000"/>
                </a:solidFill>
              </a:rPr>
              <a:t>X: eje de abscisas</a:t>
            </a:r>
          </a:p>
          <a:p>
            <a:pPr algn="just"/>
            <a:r>
              <a:rPr lang="es-PE" sz="1600" dirty="0">
                <a:solidFill>
                  <a:srgbClr val="C00000"/>
                </a:solidFill>
              </a:rPr>
              <a:t>Y: eje de ordenadas</a:t>
            </a:r>
          </a:p>
          <a:p>
            <a:pPr algn="just"/>
            <a:r>
              <a:rPr lang="es-PE" sz="1600" dirty="0">
                <a:solidFill>
                  <a:srgbClr val="C00000"/>
                </a:solidFill>
              </a:rPr>
              <a:t>O: origen de coordenadas</a:t>
            </a:r>
          </a:p>
          <a:p>
            <a:pPr algn="just"/>
            <a:r>
              <a:rPr lang="es-PE" sz="1600" dirty="0">
                <a:solidFill>
                  <a:srgbClr val="C00000"/>
                </a:solidFill>
              </a:rPr>
              <a:t>x: abscisa de P</a:t>
            </a:r>
          </a:p>
          <a:p>
            <a:pPr algn="just"/>
            <a:r>
              <a:rPr lang="es-PE" sz="1600" dirty="0">
                <a:solidFill>
                  <a:srgbClr val="C00000"/>
                </a:solidFill>
              </a:rPr>
              <a:t>y: ordenada de P</a:t>
            </a:r>
          </a:p>
          <a:p>
            <a:pPr algn="just"/>
            <a:r>
              <a:rPr lang="es-PE" sz="1600" dirty="0">
                <a:solidFill>
                  <a:srgbClr val="C00000"/>
                </a:solidFill>
              </a:rPr>
              <a:t>(</a:t>
            </a:r>
            <a:r>
              <a:rPr lang="es-PE" sz="1600" dirty="0" err="1">
                <a:solidFill>
                  <a:srgbClr val="C00000"/>
                </a:solidFill>
              </a:rPr>
              <a:t>x,y</a:t>
            </a:r>
            <a:r>
              <a:rPr lang="es-PE" sz="1600" dirty="0">
                <a:solidFill>
                  <a:srgbClr val="C00000"/>
                </a:solidFill>
              </a:rPr>
              <a:t>): coordenadas de P</a:t>
            </a:r>
          </a:p>
        </p:txBody>
      </p:sp>
      <p:sp>
        <p:nvSpPr>
          <p:cNvPr id="9" name="8 CuadroTexto">
            <a:extLst>
              <a:ext uri="{FF2B5EF4-FFF2-40B4-BE49-F238E27FC236}">
                <a16:creationId xmlns:a16="http://schemas.microsoft.com/office/drawing/2014/main" id="{C33FDF5F-2EC7-0068-78CA-D5255F90FAFD}"/>
              </a:ext>
            </a:extLst>
          </p:cNvPr>
          <p:cNvSpPr txBox="1"/>
          <p:nvPr/>
        </p:nvSpPr>
        <p:spPr>
          <a:xfrm>
            <a:off x="4960621" y="1472266"/>
            <a:ext cx="360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s-PE" dirty="0">
                <a:solidFill>
                  <a:srgbClr val="C00000"/>
                </a:solidFill>
              </a:rPr>
              <a:t>2. DISTANCIA ENTRE PUNTOS</a:t>
            </a:r>
          </a:p>
        </p:txBody>
      </p:sp>
      <p:sp>
        <p:nvSpPr>
          <p:cNvPr id="10" name="9 CuadroTexto">
            <a:extLst>
              <a:ext uri="{FF2B5EF4-FFF2-40B4-BE49-F238E27FC236}">
                <a16:creationId xmlns:a16="http://schemas.microsoft.com/office/drawing/2014/main" id="{46AB5516-902E-1A0C-5DEA-5D8C575EB399}"/>
              </a:ext>
            </a:extLst>
          </p:cNvPr>
          <p:cNvSpPr txBox="1"/>
          <p:nvPr/>
        </p:nvSpPr>
        <p:spPr>
          <a:xfrm>
            <a:off x="5437140" y="4646953"/>
            <a:ext cx="228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s-PE" dirty="0">
                <a:solidFill>
                  <a:srgbClr val="C00000"/>
                </a:solidFill>
              </a:rPr>
              <a:t>2.1 PROPIEDADES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11 Objeto">
                <a:extLst>
                  <a:ext uri="{FF2B5EF4-FFF2-40B4-BE49-F238E27FC236}">
                    <a16:creationId xmlns:a16="http://schemas.microsoft.com/office/drawing/2014/main" id="{D0DF2376-29A1-600A-0C91-84DF6BB26D7A}"/>
                  </a:ext>
                </a:extLst>
              </p:cNvPr>
              <p:cNvSpPr txBox="1"/>
              <p:nvPr/>
            </p:nvSpPr>
            <p:spPr bwMode="auto">
              <a:xfrm>
                <a:off x="4860454" y="5039850"/>
                <a:ext cx="3437337" cy="12049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s-P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  <m:oMath xmlns:m="http://schemas.openxmlformats.org/officeDocument/2006/math"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s-P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s-P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  <m:oMath xmlns:m="http://schemas.openxmlformats.org/officeDocument/2006/math"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s-P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s-P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PE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P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PE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s-P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s-P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s-P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s-PE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11 Objeto">
                <a:extLst>
                  <a:ext uri="{FF2B5EF4-FFF2-40B4-BE49-F238E27FC236}">
                    <a16:creationId xmlns:a16="http://schemas.microsoft.com/office/drawing/2014/main" id="{D0DF2376-29A1-600A-0C91-84DF6BB26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0454" y="5039850"/>
                <a:ext cx="3437337" cy="12049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13 Objeto">
                <a:extLst>
                  <a:ext uri="{FF2B5EF4-FFF2-40B4-BE49-F238E27FC236}">
                    <a16:creationId xmlns:a16="http://schemas.microsoft.com/office/drawing/2014/main" id="{C7F876D9-6506-7CDC-6162-CB0A8A7D5B6F}"/>
                  </a:ext>
                </a:extLst>
              </p:cNvPr>
              <p:cNvSpPr txBox="1"/>
              <p:nvPr/>
            </p:nvSpPr>
            <p:spPr bwMode="auto">
              <a:xfrm>
                <a:off x="9190772" y="2730991"/>
                <a:ext cx="2563903" cy="362239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P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s-P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s-P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s-P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P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s-PE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13 Objeto">
                <a:extLst>
                  <a:ext uri="{FF2B5EF4-FFF2-40B4-BE49-F238E27FC236}">
                    <a16:creationId xmlns:a16="http://schemas.microsoft.com/office/drawing/2014/main" id="{C7F876D9-6506-7CDC-6162-CB0A8A7D5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0772" y="2730991"/>
                <a:ext cx="2563903" cy="3622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15 Imagen" descr="1 examen.jpg">
            <a:extLst>
              <a:ext uri="{FF2B5EF4-FFF2-40B4-BE49-F238E27FC236}">
                <a16:creationId xmlns:a16="http://schemas.microsoft.com/office/drawing/2014/main" id="{B5FBA9F6-8BCA-7455-28CB-0D058BF16C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8012" y="2213705"/>
            <a:ext cx="3437338" cy="226129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4" name="16 Imagen" descr="2.jpg">
            <a:extLst>
              <a:ext uri="{FF2B5EF4-FFF2-40B4-BE49-F238E27FC236}">
                <a16:creationId xmlns:a16="http://schemas.microsoft.com/office/drawing/2014/main" id="{A9FED03A-7673-663B-DC76-D33B02087BD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0838" y="1982105"/>
            <a:ext cx="2343181" cy="1860013"/>
          </a:xfrm>
          <a:prstGeom prst="rect">
            <a:avLst/>
          </a:prstGeom>
          <a:ln w="9525"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EABCA312-D865-57FD-8E9A-CED9E88E562A}"/>
                  </a:ext>
                </a:extLst>
              </p:cNvPr>
              <p:cNvSpPr txBox="1"/>
              <p:nvPr/>
            </p:nvSpPr>
            <p:spPr>
              <a:xfrm>
                <a:off x="9176009" y="5028060"/>
                <a:ext cx="267533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s-PE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PE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PE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s-PE" sz="16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PE" sz="16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s-PE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PE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PE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s-PE" sz="16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s-PE" sz="16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s-PE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PE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PE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PE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s-PE" sz="1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EABCA312-D865-57FD-8E9A-CED9E88E5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009" y="5028060"/>
                <a:ext cx="267533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Imagen 26">
            <a:extLst>
              <a:ext uri="{FF2B5EF4-FFF2-40B4-BE49-F238E27FC236}">
                <a16:creationId xmlns:a16="http://schemas.microsoft.com/office/drawing/2014/main" id="{970D7AD8-B2D5-A74D-B962-52AE64996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477" y="1998579"/>
            <a:ext cx="1942200" cy="482806"/>
          </a:xfrm>
          <a:prstGeom prst="rect">
            <a:avLst/>
          </a:prstGeom>
          <a:ln w="9525">
            <a:solidFill>
              <a:srgbClr val="C00000"/>
            </a:solidFill>
          </a:ln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CCD8A72-7F57-5543-1018-5251FEAEEC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5358" y="3390808"/>
            <a:ext cx="2283963" cy="1335651"/>
          </a:xfrm>
          <a:prstGeom prst="rect">
            <a:avLst/>
          </a:prstGeom>
          <a:ln w="9525">
            <a:solidFill>
              <a:srgbClr val="C00000"/>
            </a:solidFill>
          </a:ln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4CE9A95-3761-4275-8497-D830ABE4091B}"/>
              </a:ext>
            </a:extLst>
          </p:cNvPr>
          <p:cNvCxnSpPr>
            <a:cxnSpLocks/>
          </p:cNvCxnSpPr>
          <p:nvPr/>
        </p:nvCxnSpPr>
        <p:spPr>
          <a:xfrm>
            <a:off x="8934982" y="1604943"/>
            <a:ext cx="0" cy="4498056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CD7DDD9-36E5-445C-A0FC-CCA7522D9107}"/>
              </a:ext>
            </a:extLst>
          </p:cNvPr>
          <p:cNvCxnSpPr>
            <a:cxnSpLocks/>
          </p:cNvCxnSpPr>
          <p:nvPr/>
        </p:nvCxnSpPr>
        <p:spPr>
          <a:xfrm>
            <a:off x="4514993" y="1604943"/>
            <a:ext cx="0" cy="4498056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18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/>
      <p:bldP spid="10" grpId="0"/>
      <p:bldP spid="11" grpId="0" animBg="1"/>
      <p:bldP spid="12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9B704B6-B9C4-318E-41CC-9ECFBC43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6B5B-0A90-3F48-A7CD-CD65C45570C7}" type="datetime1">
              <a:rPr lang="pt-BR" smtClean="0"/>
              <a:t>21/07/2022</a:t>
            </a:fld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C5144F-13B4-DBB9-BA94-2C6DA196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7</a:t>
            </a:fld>
            <a:endParaRPr lang="pt-BR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25B8B8E3-BCF4-3C49-1264-0B68E05F609F}"/>
              </a:ext>
            </a:extLst>
          </p:cNvPr>
          <p:cNvSpPr txBox="1"/>
          <p:nvPr/>
        </p:nvSpPr>
        <p:spPr>
          <a:xfrm>
            <a:off x="956805" y="568261"/>
            <a:ext cx="1670343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PE" sz="2800" dirty="0">
                <a:solidFill>
                  <a:srgbClr val="C00000"/>
                </a:solidFill>
                <a:latin typeface="Euphemia" panose="020B0503040102020104" pitchFamily="34" charset="0"/>
              </a:rPr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116C61E-318C-B1BF-D81A-F622CCF403F1}"/>
                  </a:ext>
                </a:extLst>
              </p:cNvPr>
              <p:cNvSpPr txBox="1"/>
              <p:nvPr/>
            </p:nvSpPr>
            <p:spPr>
              <a:xfrm>
                <a:off x="784527" y="1232727"/>
                <a:ext cx="10622946" cy="83099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PE" sz="2400" dirty="0">
                    <a:solidFill>
                      <a:schemeClr val="tx1"/>
                    </a:solidFill>
                  </a:rPr>
                  <a:t>Considere un triángulo de vértices </a:t>
                </a:r>
                <a14:m>
                  <m:oMath xmlns:m="http://schemas.openxmlformats.org/officeDocument/2006/math">
                    <m:r>
                      <a:rPr lang="es-PE" sz="24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  <m:r>
                      <a:rPr lang="es-PE" sz="24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(−3;−1)</m:t>
                    </m:r>
                  </m:oMath>
                </a14:m>
                <a:r>
                  <a:rPr lang="es-PE" sz="2400" dirty="0">
                    <a:solidFill>
                      <a:schemeClr val="tx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s-PE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s-PE" sz="24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𝐵</m:t>
                    </m:r>
                    <m:r>
                      <a:rPr lang="es-PE" sz="24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(0;3</m:t>
                    </m:r>
                  </m:oMath>
                </a14:m>
                <a:r>
                  <a:rPr lang="es-PE" sz="2400" dirty="0">
                    <a:solidFill>
                      <a:schemeClr val="tx1"/>
                    </a:solidFill>
                  </a:rPr>
                  <a:t>) y </a:t>
                </a:r>
                <a14:m>
                  <m:oMath xmlns:m="http://schemas.openxmlformats.org/officeDocument/2006/math">
                    <m:r>
                      <a:rPr lang="es-PE" sz="24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es-P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E" sz="24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5;0</m:t>
                        </m:r>
                      </m:e>
                    </m:d>
                    <m:r>
                      <a:rPr lang="es-PE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s-PE" sz="2400" dirty="0">
                    <a:solidFill>
                      <a:schemeClr val="tx1"/>
                    </a:solidFill>
                  </a:rPr>
                  <a:t>Calcule el perímetro del triángulo.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116C61E-318C-B1BF-D81A-F622CCF40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27" y="1232727"/>
                <a:ext cx="10622946" cy="830997"/>
              </a:xfrm>
              <a:prstGeom prst="rect">
                <a:avLst/>
              </a:prstGeom>
              <a:blipFill>
                <a:blip r:embed="rId2"/>
                <a:stretch>
                  <a:fillRect l="-860" t="-5036" r="-344" b="-1438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redondeado 10">
                <a:extLst>
                  <a:ext uri="{FF2B5EF4-FFF2-40B4-BE49-F238E27FC236}">
                    <a16:creationId xmlns:a16="http://schemas.microsoft.com/office/drawing/2014/main" id="{F7B9DD20-075C-E521-2E58-A251A5D734A7}"/>
                  </a:ext>
                </a:extLst>
              </p:cNvPr>
              <p:cNvSpPr/>
              <p:nvPr/>
            </p:nvSpPr>
            <p:spPr>
              <a:xfrm>
                <a:off x="784527" y="2797404"/>
                <a:ext cx="5311473" cy="3513735"/>
              </a:xfrm>
              <a:prstGeom prst="roundRect">
                <a:avLst/>
              </a:prstGeom>
              <a:ln>
                <a:solidFill>
                  <a:srgbClr val="C00000"/>
                </a:solidFill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s-PE" sz="2200" dirty="0">
                    <a:solidFill>
                      <a:srgbClr val="C00000"/>
                    </a:solidFill>
                  </a:rPr>
                  <a:t>El perímetro del triángulo</a:t>
                </a:r>
                <a14:m>
                  <m:oMath xmlns:m="http://schemas.openxmlformats.org/officeDocument/2006/math">
                    <m:r>
                      <a:rPr lang="es-PE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PE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es-PE" sz="2200" dirty="0">
                    <a:solidFill>
                      <a:srgbClr val="C00000"/>
                    </a:solidFill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s-MX" sz="2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MX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MX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(−3)</m:t>
                              </m:r>
                            </m:e>
                            <m:sup>
                              <m:r>
                                <a:rPr lang="es-MX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MX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MX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MX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s-MX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−3)</m:t>
                              </m:r>
                            </m:e>
                            <m:sup>
                              <m:r>
                                <a:rPr lang="es-MX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s-MX" sz="2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s-MX" sz="22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s-MX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MX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MX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s-MX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s-MX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MX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MX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MX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e>
                            <m:sup>
                              <m:r>
                                <a:rPr lang="es-MX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s-MX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MX" sz="2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MX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34</m:t>
                          </m:r>
                        </m:e>
                      </m:rad>
                    </m:oMath>
                  </m:oMathPara>
                </a14:m>
                <a:endParaRPr lang="es-PE" sz="2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MX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MX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MX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MX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es-MX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−5)</m:t>
                              </m:r>
                            </m:e>
                            <m:sup>
                              <m:r>
                                <a:rPr lang="es-MX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MX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MX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MX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s-MX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MX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s-MX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MX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MX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65</m:t>
                          </m:r>
                        </m:e>
                      </m:rad>
                    </m:oMath>
                  </m:oMathPara>
                </a14:m>
                <a:endParaRPr lang="es-PE" sz="2200" dirty="0">
                  <a:solidFill>
                    <a:schemeClr val="tx1"/>
                  </a:solidFill>
                </a:endParaRPr>
              </a:p>
              <a:p>
                <a:r>
                  <a:rPr lang="es-MX" sz="2200" dirty="0">
                    <a:solidFill>
                      <a:schemeClr val="tx1"/>
                    </a:solidFill>
                  </a:rPr>
                  <a:t>Perímetro: </a:t>
                </a:r>
                <a14:m>
                  <m:oMath xmlns:m="http://schemas.openxmlformats.org/officeDocument/2006/math">
                    <m:r>
                      <a:rPr lang="es-MX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s-MX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s-MX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MX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34</m:t>
                        </m:r>
                      </m:e>
                    </m:rad>
                    <m:r>
                      <a:rPr lang="es-MX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s-MX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MX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65</m:t>
                        </m:r>
                      </m:e>
                    </m:rad>
                  </m:oMath>
                </a14:m>
                <a:endParaRPr lang="es-MX" sz="2200" dirty="0">
                  <a:solidFill>
                    <a:schemeClr val="tx1"/>
                  </a:solidFill>
                </a:endParaRPr>
              </a:p>
              <a:p>
                <a:r>
                  <a:rPr lang="es-MX" sz="2200" dirty="0">
                    <a:solidFill>
                      <a:srgbClr val="00B050"/>
                    </a:solidFill>
                  </a:rPr>
                  <a:t> </a:t>
                </a:r>
                <a:endParaRPr lang="es-PE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Rectángulo redondeado 10">
                <a:extLst>
                  <a:ext uri="{FF2B5EF4-FFF2-40B4-BE49-F238E27FC236}">
                    <a16:creationId xmlns:a16="http://schemas.microsoft.com/office/drawing/2014/main" id="{F7B9DD20-075C-E521-2E58-A251A5D73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27" y="2797404"/>
                <a:ext cx="5311473" cy="351373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97CD7038-F3F8-099C-6FAA-D7D12C6BEC7C}"/>
              </a:ext>
            </a:extLst>
          </p:cNvPr>
          <p:cNvSpPr txBox="1"/>
          <p:nvPr/>
        </p:nvSpPr>
        <p:spPr>
          <a:xfrm>
            <a:off x="784527" y="2230509"/>
            <a:ext cx="129606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PE" sz="2000" dirty="0">
                <a:solidFill>
                  <a:srgbClr val="C00000"/>
                </a:solidFill>
              </a:rPr>
              <a:t>Solución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CE2AADF-76DB-2C71-3860-B95352FFB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782" y="2797405"/>
            <a:ext cx="4953691" cy="353426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9297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B6247-D57B-74DC-704D-EABCCC6F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369" y="1422650"/>
            <a:ext cx="8401878" cy="3286112"/>
          </a:xfrm>
        </p:spPr>
        <p:txBody>
          <a:bodyPr/>
          <a:lstStyle/>
          <a:p>
            <a:pPr algn="l"/>
            <a:br>
              <a:rPr lang="es-ES" sz="6000" baseline="30000" dirty="0">
                <a:solidFill>
                  <a:schemeClr val="tx1"/>
                </a:solidFill>
              </a:rPr>
            </a:br>
            <a:r>
              <a:rPr lang="es-ES" sz="6000" baseline="30000" dirty="0">
                <a:solidFill>
                  <a:srgbClr val="C00000"/>
                </a:solidFill>
              </a:rPr>
              <a:t>División de un segmento en </a:t>
            </a:r>
            <a:br>
              <a:rPr lang="es-ES" sz="6000" baseline="30000" dirty="0">
                <a:solidFill>
                  <a:srgbClr val="C00000"/>
                </a:solidFill>
              </a:rPr>
            </a:br>
            <a:r>
              <a:rPr lang="es-ES" sz="6000" baseline="30000" dirty="0">
                <a:solidFill>
                  <a:srgbClr val="C00000"/>
                </a:solidFill>
              </a:rPr>
              <a:t>una razón dada.</a:t>
            </a:r>
            <a:br>
              <a:rPr lang="es-ES" sz="6000" baseline="30000" dirty="0">
                <a:solidFill>
                  <a:srgbClr val="C00000"/>
                </a:solidFill>
              </a:rPr>
            </a:br>
            <a:r>
              <a:rPr lang="es-ES" sz="6000" baseline="30000" dirty="0">
                <a:solidFill>
                  <a:srgbClr val="C00000"/>
                </a:solidFill>
              </a:rPr>
              <a:t>La recta en el plano cartesiano.</a:t>
            </a:r>
            <a:br>
              <a:rPr lang="es-ES" sz="6000" dirty="0">
                <a:solidFill>
                  <a:srgbClr val="C00000"/>
                </a:solidFill>
              </a:rPr>
            </a:br>
            <a:endParaRPr lang="pt-BR" sz="6000" dirty="0">
              <a:solidFill>
                <a:srgbClr val="C00000"/>
              </a:solidFill>
            </a:endParaRP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DD97674-D7A1-3539-7CFD-89273459E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EA87B-1696-1D40-9B6F-940BA8121D47}" type="datetime1">
              <a:rPr lang="pt-BR" smtClean="0"/>
              <a:t>21/07/2022</a:t>
            </a:fld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5BBBF0-362A-6C0B-134A-4CB158187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47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9B704B6-B9C4-318E-41CC-9ECFBC43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6B5B-0A90-3F48-A7CD-CD65C45570C7}" type="datetime1">
              <a:rPr lang="pt-BR" smtClean="0"/>
              <a:t>21/07/2022</a:t>
            </a:fld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C5144F-13B4-DBB9-BA94-2C6DA196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4B59-82C0-5740-8D93-9D5F79A1BA58}" type="slidenum">
              <a:rPr lang="pt-BR" smtClean="0"/>
              <a:t>9</a:t>
            </a:fld>
            <a:endParaRPr lang="pt-BR"/>
          </a:p>
        </p:txBody>
      </p:sp>
      <p:sp>
        <p:nvSpPr>
          <p:cNvPr id="9" name="8 CuadroTexto">
            <a:extLst>
              <a:ext uri="{FF2B5EF4-FFF2-40B4-BE49-F238E27FC236}">
                <a16:creationId xmlns:a16="http://schemas.microsoft.com/office/drawing/2014/main" id="{01C90761-E977-E195-0B21-EE91F9006179}"/>
              </a:ext>
            </a:extLst>
          </p:cNvPr>
          <p:cNvSpPr txBox="1"/>
          <p:nvPr/>
        </p:nvSpPr>
        <p:spPr>
          <a:xfrm>
            <a:off x="660840" y="3726847"/>
            <a:ext cx="4020282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s-PE" dirty="0">
                <a:solidFill>
                  <a:schemeClr val="accent6">
                    <a:lumMod val="75000"/>
                  </a:schemeClr>
                </a:solidFill>
                <a:latin typeface="Euphemia" panose="020B0503040102020104" pitchFamily="34" charset="0"/>
              </a:rPr>
              <a:t>2. PUNTO MEDIO DE UN SEGMENTO </a:t>
            </a:r>
          </a:p>
        </p:txBody>
      </p:sp>
      <p:graphicFrame>
        <p:nvGraphicFramePr>
          <p:cNvPr id="13" name="20 Objeto">
            <a:extLst>
              <a:ext uri="{FF2B5EF4-FFF2-40B4-BE49-F238E27FC236}">
                <a16:creationId xmlns:a16="http://schemas.microsoft.com/office/drawing/2014/main" id="{4027862F-881C-9AA4-C150-DFD1ADB2A0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550707"/>
              </p:ext>
            </p:extLst>
          </p:nvPr>
        </p:nvGraphicFramePr>
        <p:xfrm>
          <a:off x="720725" y="4275138"/>
          <a:ext cx="5859463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43120" imgH="279360" progId="Equation.DSMT4">
                  <p:embed/>
                </p:oleObj>
              </mc:Choice>
              <mc:Fallback>
                <p:oleObj name="Equation" r:id="rId2" imgW="3543120" imgH="279360" progId="Equation.DSMT4">
                  <p:embed/>
                  <p:pic>
                    <p:nvPicPr>
                      <p:cNvPr id="21" name="20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" y="4275138"/>
                        <a:ext cx="5859463" cy="4619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22 CuadroTexto">
            <a:extLst>
              <a:ext uri="{FF2B5EF4-FFF2-40B4-BE49-F238E27FC236}">
                <a16:creationId xmlns:a16="http://schemas.microsoft.com/office/drawing/2014/main" id="{F7197460-F0E1-EDF4-14D1-8244E6999214}"/>
              </a:ext>
            </a:extLst>
          </p:cNvPr>
          <p:cNvSpPr txBox="1"/>
          <p:nvPr/>
        </p:nvSpPr>
        <p:spPr>
          <a:xfrm>
            <a:off x="660840" y="581618"/>
            <a:ext cx="5814414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s-PE" dirty="0">
                <a:solidFill>
                  <a:schemeClr val="accent6">
                    <a:lumMod val="75000"/>
                  </a:schemeClr>
                </a:solidFill>
                <a:latin typeface="Euphemia" panose="020B0503040102020104" pitchFamily="34" charset="0"/>
              </a:rPr>
              <a:t>1. DIVISIÓN DE UN SEGMENTO EN UNA RAZÓN DADA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7AB8366D-9021-E1A7-E4A4-E837F787C6AB}"/>
                  </a:ext>
                </a:extLst>
              </p:cNvPr>
              <p:cNvSpPr txBox="1"/>
              <p:nvPr/>
            </p:nvSpPr>
            <p:spPr>
              <a:xfrm>
                <a:off x="614535" y="1017944"/>
                <a:ext cx="6343894" cy="1089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PE" sz="1800" dirty="0">
                    <a:solidFill>
                      <a:schemeClr val="tx1"/>
                    </a:solidFill>
                    <a:latin typeface="Euphemia" panose="020B0503040102020104" pitchFamily="34" charset="0"/>
                  </a:rPr>
                  <a:t>Sean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PE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E" sz="1800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s-PE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800" b="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s-PE" sz="1800" b="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PE" sz="1800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;</m:t>
                    </m:r>
                    <m:sSub>
                      <m:sSubPr>
                        <m:ctrlPr>
                          <a:rPr lang="es-PE" sz="1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800" b="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s-PE" sz="1800" b="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PE" sz="1800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s-PE" sz="1800" dirty="0">
                    <a:solidFill>
                      <a:srgbClr val="C00000"/>
                    </a:solidFill>
                    <a:latin typeface="Euphemia" panose="020B0503040102020104" pitchFamily="34" charset="0"/>
                  </a:rPr>
                  <a:t> </a:t>
                </a:r>
                <a:r>
                  <a:rPr lang="es-PE" sz="1800" dirty="0">
                    <a:solidFill>
                      <a:schemeClr val="tx1"/>
                    </a:solidFill>
                    <a:latin typeface="Euphemia" panose="020B0503040102020104" pitchFamily="34" charset="0"/>
                  </a:rPr>
                  <a:t>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PE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PE" sz="1800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s-PE" sz="1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800" b="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s-PE" sz="1800" b="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s-PE" sz="1800" b="0" i="1" dirty="0">
                        <a:solidFill>
                          <a:srgbClr val="C00000"/>
                        </a:solidFill>
                        <a:latin typeface="Cambria Math"/>
                      </a:rPr>
                      <m:t>;</m:t>
                    </m:r>
                    <m:sSub>
                      <m:sSubPr>
                        <m:ctrlPr>
                          <a:rPr lang="es-PE" sz="1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800" b="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s-PE" sz="1800" b="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s-PE" sz="1800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  <m:r>
                      <a:rPr lang="es-PE" sz="1800" b="0" i="1" dirty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s-PE" sz="1800" dirty="0">
                    <a:solidFill>
                      <a:schemeClr val="tx1"/>
                    </a:solidFill>
                    <a:latin typeface="Euphemia" panose="020B0503040102020104" pitchFamily="34" charset="0"/>
                  </a:rPr>
                  <a:t>los extremos de un segmento de recta y</a:t>
                </a:r>
                <a14:m>
                  <m:oMath xmlns:m="http://schemas.openxmlformats.org/officeDocument/2006/math">
                    <m:r>
                      <a:rPr lang="es-P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PE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PE" sz="1800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r>
                      <a:rPr lang="es-PE" sz="1800" b="0" i="1" dirty="0" err="1" smtClean="0">
                        <a:solidFill>
                          <a:srgbClr val="C00000"/>
                        </a:solidFill>
                        <a:latin typeface="Cambria Math"/>
                      </a:rPr>
                      <m:t>𝑥</m:t>
                    </m:r>
                    <m:r>
                      <a:rPr lang="es-PE" sz="1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s-PE" sz="1800" b="0" i="1" dirty="0" err="1" smtClean="0">
                        <a:solidFill>
                          <a:srgbClr val="C00000"/>
                        </a:solidFill>
                        <a:latin typeface="Cambria Math"/>
                      </a:rPr>
                      <m:t>𝑦</m:t>
                    </m:r>
                    <m:r>
                      <a:rPr lang="es-PE" sz="1800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s-PE" sz="1800" dirty="0">
                    <a:solidFill>
                      <a:srgbClr val="C00000"/>
                    </a:solidFill>
                    <a:latin typeface="Euphemia" panose="020B0503040102020104" pitchFamily="34" charset="0"/>
                  </a:rPr>
                  <a:t> </a:t>
                </a:r>
                <a:r>
                  <a:rPr lang="es-PE" sz="1800" dirty="0">
                    <a:solidFill>
                      <a:schemeClr val="tx1"/>
                    </a:solidFill>
                    <a:latin typeface="Euphemia" panose="020B0503040102020104" pitchFamily="34" charset="0"/>
                  </a:rPr>
                  <a:t>un punto que divide a tal segmento en una razón </a:t>
                </a:r>
                <a14:m>
                  <m:oMath xmlns:m="http://schemas.openxmlformats.org/officeDocument/2006/math">
                    <m:r>
                      <a:rPr lang="es-PE" sz="1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PE" sz="1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E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E" sz="18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E" sz="18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PE" sz="18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PE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s-PE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s-PE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E" b="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PE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s-PE" sz="1800" dirty="0">
                    <a:solidFill>
                      <a:schemeClr val="tx1"/>
                    </a:solidFill>
                    <a:latin typeface="Euphemia" panose="020B05030401020201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7AB8366D-9021-E1A7-E4A4-E837F787C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35" y="1017944"/>
                <a:ext cx="6343894" cy="1089209"/>
              </a:xfrm>
              <a:prstGeom prst="rect">
                <a:avLst/>
              </a:prstGeom>
              <a:blipFill>
                <a:blip r:embed="rId4"/>
                <a:stretch>
                  <a:fillRect l="-865" t="-3911" r="-76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Imagen 26">
            <a:extLst>
              <a:ext uri="{FF2B5EF4-FFF2-40B4-BE49-F238E27FC236}">
                <a16:creationId xmlns:a16="http://schemas.microsoft.com/office/drawing/2014/main" id="{4598945B-5DC5-A86D-0C49-DA571CC3B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937" y="494280"/>
            <a:ext cx="3183625" cy="2226697"/>
          </a:xfrm>
          <a:prstGeom prst="rect">
            <a:avLst/>
          </a:prstGeom>
          <a:ln w="22225">
            <a:solidFill>
              <a:schemeClr val="accent6">
                <a:lumMod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1 Título">
                <a:extLst>
                  <a:ext uri="{FF2B5EF4-FFF2-40B4-BE49-F238E27FC236}">
                    <a16:creationId xmlns:a16="http://schemas.microsoft.com/office/drawing/2014/main" id="{914BD92B-8B67-8E4B-AD23-F7A9BB6D7E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725" y="2060394"/>
                <a:ext cx="4020282" cy="369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b">
                <a:noAutofit/>
              </a:bodyPr>
              <a:lstStyle/>
              <a:p>
                <a:r>
                  <a:rPr lang="es-PE" dirty="0">
                    <a:latin typeface="Euphemia" panose="020B0503040102020104" pitchFamily="34" charset="0"/>
                  </a:rPr>
                  <a:t>Las coordenadas de </a:t>
                </a:r>
                <a14:m>
                  <m:oMath xmlns:m="http://schemas.openxmlformats.org/officeDocument/2006/math">
                    <m:r>
                      <a:rPr lang="es-PE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PE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r>
                      <a:rPr lang="es-PE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𝑥</m:t>
                    </m:r>
                    <m:r>
                      <a:rPr lang="es-PE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;</m:t>
                    </m:r>
                    <m:r>
                      <a:rPr lang="es-PE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𝑦</m:t>
                    </m:r>
                    <m:r>
                      <a:rPr lang="es-PE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s-PE" dirty="0">
                    <a:solidFill>
                      <a:srgbClr val="C00000"/>
                    </a:solidFill>
                    <a:latin typeface="Euphemia" panose="020B0503040102020104" pitchFamily="34" charset="0"/>
                  </a:rPr>
                  <a:t>, </a:t>
                </a:r>
                <a:r>
                  <a:rPr lang="es-PE" dirty="0">
                    <a:latin typeface="Euphemia" panose="020B0503040102020104" pitchFamily="34" charset="0"/>
                  </a:rPr>
                  <a:t>son:</a:t>
                </a:r>
              </a:p>
            </p:txBody>
          </p:sp>
        </mc:Choice>
        <mc:Fallback xmlns="">
          <p:sp>
            <p:nvSpPr>
              <p:cNvPr id="28" name="1 Título">
                <a:extLst>
                  <a:ext uri="{FF2B5EF4-FFF2-40B4-BE49-F238E27FC236}">
                    <a16:creationId xmlns:a16="http://schemas.microsoft.com/office/drawing/2014/main" id="{914BD92B-8B67-8E4B-AD23-F7A9BB6D7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25" y="2060394"/>
                <a:ext cx="4020282" cy="369333"/>
              </a:xfrm>
              <a:prstGeom prst="rect">
                <a:avLst/>
              </a:prstGeom>
              <a:blipFill>
                <a:blip r:embed="rId6"/>
                <a:stretch>
                  <a:fillRect l="-1212" t="-9836" b="-24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1 Título">
                <a:extLst>
                  <a:ext uri="{FF2B5EF4-FFF2-40B4-BE49-F238E27FC236}">
                    <a16:creationId xmlns:a16="http://schemas.microsoft.com/office/drawing/2014/main" id="{4B42B632-A876-AEF7-64CD-19809488F8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726" y="4874060"/>
                <a:ext cx="4020281" cy="369332"/>
              </a:xfrm>
              <a:prstGeom prst="rect">
                <a:avLst/>
              </a:prstGeom>
            </p:spPr>
            <p:txBody>
              <a:bodyPr anchor="b">
                <a:noAutofit/>
              </a:bodyPr>
              <a:lstStyle/>
              <a:p>
                <a:r>
                  <a:rPr lang="es-PE" dirty="0">
                    <a:solidFill>
                      <a:schemeClr val="tx1"/>
                    </a:solidFill>
                  </a:rPr>
                  <a:t>Las coordenadas de </a:t>
                </a:r>
                <a14:m>
                  <m:oMath xmlns:m="http://schemas.openxmlformats.org/officeDocument/2006/math">
                    <m:r>
                      <a:rPr lang="es-PE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PE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r>
                      <a:rPr lang="es-PE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𝑥</m:t>
                    </m:r>
                    <m:r>
                      <a:rPr lang="es-PE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;</m:t>
                    </m:r>
                    <m:r>
                      <a:rPr lang="es-PE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𝑦</m:t>
                    </m:r>
                    <m:r>
                      <a:rPr lang="es-PE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s-PE" dirty="0">
                    <a:solidFill>
                      <a:srgbClr val="C00000"/>
                    </a:solidFill>
                  </a:rPr>
                  <a:t>, </a:t>
                </a:r>
                <a:r>
                  <a:rPr lang="es-PE" dirty="0"/>
                  <a:t>son:</a:t>
                </a:r>
                <a:endParaRPr lang="es-P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1 Título">
                <a:extLst>
                  <a:ext uri="{FF2B5EF4-FFF2-40B4-BE49-F238E27FC236}">
                    <a16:creationId xmlns:a16="http://schemas.microsoft.com/office/drawing/2014/main" id="{4B42B632-A876-AEF7-64CD-19809488F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26" y="4874060"/>
                <a:ext cx="4020281" cy="369332"/>
              </a:xfrm>
              <a:prstGeom prst="rect">
                <a:avLst/>
              </a:prstGeom>
              <a:blipFill>
                <a:blip r:embed="rId7"/>
                <a:stretch>
                  <a:fillRect l="-1212" t="-8333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Imagen 31">
            <a:extLst>
              <a:ext uri="{FF2B5EF4-FFF2-40B4-BE49-F238E27FC236}">
                <a16:creationId xmlns:a16="http://schemas.microsoft.com/office/drawing/2014/main" id="{76E836F4-ACDE-A840-72B0-B43752978E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7316" y="3616522"/>
            <a:ext cx="3183625" cy="2289001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29ED227-4766-4D2C-A1AB-C5B9CBD7F411}"/>
                  </a:ext>
                </a:extLst>
              </p:cNvPr>
              <p:cNvSpPr txBox="1"/>
              <p:nvPr/>
            </p:nvSpPr>
            <p:spPr>
              <a:xfrm>
                <a:off x="1141438" y="2553127"/>
                <a:ext cx="4411223" cy="7228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s-PE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s-PE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s-PE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s-PE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PE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PE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PE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s-PE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lang="es-PE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PE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PE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1+</m:t>
                              </m:r>
                              <m:r>
                                <a:rPr lang="es-PE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  <m:r>
                            <a:rPr lang="es-PE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,  </m:t>
                          </m:r>
                          <m:r>
                            <a:rPr lang="es-PE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s-PE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s-PE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PE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PE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PE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s-PE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lang="es-PE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PE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PE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1+</m:t>
                              </m:r>
                              <m:r>
                                <a:rPr lang="es-PE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  <m:r>
                            <a:rPr lang="es-PE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;  ∀</m:t>
                          </m:r>
                          <m:r>
                            <a:rPr lang="es-PE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𝑟</m:t>
                          </m:r>
                          <m:r>
                            <a:rPr lang="es-PE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≠−1</m:t>
                          </m:r>
                        </m:e>
                      </m:borderBox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29ED227-4766-4D2C-A1AB-C5B9CBD7F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38" y="2553127"/>
                <a:ext cx="4411223" cy="7228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8BA4B6D5-EB38-4F46-AEC8-03A25A898D81}"/>
                  </a:ext>
                </a:extLst>
              </p:cNvPr>
              <p:cNvSpPr txBox="1"/>
              <p:nvPr/>
            </p:nvSpPr>
            <p:spPr>
              <a:xfrm>
                <a:off x="2125407" y="5393299"/>
                <a:ext cx="3427254" cy="7164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s-PE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s-PE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s-PE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s-PE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PE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s-PE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s-PE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PE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s-PE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PE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s-PE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,  </m:t>
                          </m:r>
                          <m:r>
                            <a:rPr lang="es-PE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𝒚</m:t>
                          </m:r>
                          <m:r>
                            <a:rPr lang="es-PE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s-PE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PE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s-PE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s-PE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PE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s-PE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PE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s-PE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;  </m:t>
                          </m:r>
                        </m:e>
                      </m:borderBox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8BA4B6D5-EB38-4F46-AEC8-03A25A898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407" y="5393299"/>
                <a:ext cx="3427254" cy="7164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21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/>
      <p:bldP spid="28" grpId="0" animBg="1"/>
      <p:bldP spid="31" grpId="0"/>
      <p:bldP spid="17" grpId="0" animBg="1"/>
      <p:bldP spid="1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ose_unac1">
  <a:themeElements>
    <a:clrScheme name="Brisa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isa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isa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Jose_unac1" id="{59B79E81-3D33-B64C-B9B0-2485E2D2CC8F}" vid="{AA3F0D85-5A37-9249-B738-E615865643D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Jose_unac1</Template>
  <TotalTime>1229</TotalTime>
  <Words>2349</Words>
  <Application>Microsoft Office PowerPoint</Application>
  <PresentationFormat>Panorámica</PresentationFormat>
  <Paragraphs>292</Paragraphs>
  <Slides>30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30</vt:i4>
      </vt:variant>
    </vt:vector>
  </HeadingPairs>
  <TitlesOfParts>
    <vt:vector size="44" baseType="lpstr">
      <vt:lpstr>Arial</vt:lpstr>
      <vt:lpstr>Calibri</vt:lpstr>
      <vt:lpstr>Cambria Math</vt:lpstr>
      <vt:lpstr>Comic Sans MS</vt:lpstr>
      <vt:lpstr>Euphemia</vt:lpstr>
      <vt:lpstr>GothamRounded-Book</vt:lpstr>
      <vt:lpstr>News Gothic MT</vt:lpstr>
      <vt:lpstr>Times New Roman</vt:lpstr>
      <vt:lpstr>Wingdings</vt:lpstr>
      <vt:lpstr>Wingdings 2</vt:lpstr>
      <vt:lpstr>Wingdings 3</vt:lpstr>
      <vt:lpstr>Jose_unac1</vt:lpstr>
      <vt:lpstr>Equation</vt:lpstr>
      <vt:lpstr>CorelDRAW</vt:lpstr>
      <vt:lpstr>Presentación de PowerPoint</vt:lpstr>
      <vt:lpstr>Presentación de PowerPoint</vt:lpstr>
      <vt:lpstr>Presentación de PowerPoint</vt:lpstr>
      <vt:lpstr>Presentación de PowerPoint</vt:lpstr>
      <vt:lpstr> Distancia entre dos puntos </vt:lpstr>
      <vt:lpstr>Presentación de PowerPoint</vt:lpstr>
      <vt:lpstr>Presentación de PowerPoint</vt:lpstr>
      <vt:lpstr> División de un segmento en  una razón dada. La recta en el plano cartesiano. </vt:lpstr>
      <vt:lpstr>Presentación de PowerPoint</vt:lpstr>
      <vt:lpstr>Presentación de PowerPoint</vt:lpstr>
      <vt:lpstr>Presentación de PowerPoint</vt:lpstr>
      <vt:lpstr>Presentación de PowerPoint</vt:lpstr>
      <vt:lpstr>Ecuaciones de la recta. Familia de rectas.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Ángulo entre rectas Familia de rectas. Distancia de un punto a una recta.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Jorge Bellido Tohalino</cp:lastModifiedBy>
  <cp:revision>36</cp:revision>
  <dcterms:created xsi:type="dcterms:W3CDTF">2022-05-06T18:33:14Z</dcterms:created>
  <dcterms:modified xsi:type="dcterms:W3CDTF">2022-07-21T16:03:35Z</dcterms:modified>
</cp:coreProperties>
</file>